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sldIdLst>
    <p:sldId id="416" r:id="rId2"/>
    <p:sldId id="256" r:id="rId3"/>
    <p:sldId id="332" r:id="rId4"/>
    <p:sldId id="257" r:id="rId5"/>
    <p:sldId id="333" r:id="rId6"/>
    <p:sldId id="258" r:id="rId7"/>
    <p:sldId id="334" r:id="rId8"/>
    <p:sldId id="260" r:id="rId9"/>
    <p:sldId id="335" r:id="rId10"/>
    <p:sldId id="259" r:id="rId11"/>
    <p:sldId id="336" r:id="rId12"/>
    <p:sldId id="261" r:id="rId13"/>
    <p:sldId id="337" r:id="rId14"/>
    <p:sldId id="269" r:id="rId15"/>
    <p:sldId id="338" r:id="rId16"/>
    <p:sldId id="273" r:id="rId17"/>
    <p:sldId id="339" r:id="rId18"/>
    <p:sldId id="272" r:id="rId19"/>
    <p:sldId id="340" r:id="rId20"/>
    <p:sldId id="271" r:id="rId21"/>
    <p:sldId id="341" r:id="rId22"/>
    <p:sldId id="270" r:id="rId23"/>
    <p:sldId id="342" r:id="rId24"/>
    <p:sldId id="268" r:id="rId25"/>
    <p:sldId id="343" r:id="rId26"/>
    <p:sldId id="266" r:id="rId27"/>
    <p:sldId id="344" r:id="rId28"/>
    <p:sldId id="265" r:id="rId29"/>
    <p:sldId id="345" r:id="rId30"/>
    <p:sldId id="264" r:id="rId31"/>
    <p:sldId id="346" r:id="rId32"/>
    <p:sldId id="263" r:id="rId33"/>
    <p:sldId id="347" r:id="rId34"/>
    <p:sldId id="262" r:id="rId35"/>
    <p:sldId id="348" r:id="rId36"/>
    <p:sldId id="274" r:id="rId37"/>
    <p:sldId id="349" r:id="rId38"/>
    <p:sldId id="277" r:id="rId39"/>
    <p:sldId id="350" r:id="rId40"/>
    <p:sldId id="284" r:id="rId41"/>
    <p:sldId id="351" r:id="rId42"/>
    <p:sldId id="285" r:id="rId43"/>
    <p:sldId id="352" r:id="rId44"/>
    <p:sldId id="280" r:id="rId45"/>
    <p:sldId id="353" r:id="rId46"/>
    <p:sldId id="283" r:id="rId47"/>
    <p:sldId id="354" r:id="rId48"/>
    <p:sldId id="282" r:id="rId49"/>
    <p:sldId id="355" r:id="rId50"/>
    <p:sldId id="281" r:id="rId51"/>
    <p:sldId id="356" r:id="rId52"/>
    <p:sldId id="278" r:id="rId53"/>
    <p:sldId id="357" r:id="rId54"/>
    <p:sldId id="279" r:id="rId55"/>
    <p:sldId id="358" r:id="rId56"/>
    <p:sldId id="276" r:id="rId57"/>
    <p:sldId id="359" r:id="rId58"/>
    <p:sldId id="287" r:id="rId59"/>
    <p:sldId id="360" r:id="rId60"/>
    <p:sldId id="286" r:id="rId61"/>
    <p:sldId id="361" r:id="rId62"/>
    <p:sldId id="275" r:id="rId63"/>
    <p:sldId id="362" r:id="rId64"/>
    <p:sldId id="290" r:id="rId65"/>
    <p:sldId id="363" r:id="rId66"/>
    <p:sldId id="289" r:id="rId67"/>
    <p:sldId id="364" r:id="rId68"/>
    <p:sldId id="288" r:id="rId69"/>
    <p:sldId id="365" r:id="rId70"/>
    <p:sldId id="291" r:id="rId71"/>
    <p:sldId id="366" r:id="rId72"/>
    <p:sldId id="298" r:id="rId73"/>
    <p:sldId id="367" r:id="rId74"/>
    <p:sldId id="296" r:id="rId75"/>
    <p:sldId id="368" r:id="rId76"/>
    <p:sldId id="295" r:id="rId77"/>
    <p:sldId id="369" r:id="rId78"/>
    <p:sldId id="294" r:id="rId79"/>
    <p:sldId id="370" r:id="rId80"/>
    <p:sldId id="293" r:id="rId81"/>
    <p:sldId id="371" r:id="rId82"/>
    <p:sldId id="292" r:id="rId83"/>
    <p:sldId id="372" r:id="rId84"/>
    <p:sldId id="299" r:id="rId85"/>
    <p:sldId id="373" r:id="rId86"/>
    <p:sldId id="307" r:id="rId87"/>
    <p:sldId id="374" r:id="rId88"/>
    <p:sldId id="306" r:id="rId89"/>
    <p:sldId id="375" r:id="rId90"/>
    <p:sldId id="305" r:id="rId91"/>
    <p:sldId id="376" r:id="rId92"/>
    <p:sldId id="304" r:id="rId93"/>
    <p:sldId id="377" r:id="rId94"/>
    <p:sldId id="303" r:id="rId95"/>
    <p:sldId id="378" r:id="rId96"/>
    <p:sldId id="302" r:id="rId97"/>
    <p:sldId id="379" r:id="rId98"/>
    <p:sldId id="301" r:id="rId99"/>
    <p:sldId id="380" r:id="rId100"/>
    <p:sldId id="300" r:id="rId101"/>
    <p:sldId id="381" r:id="rId102"/>
    <p:sldId id="311" r:id="rId103"/>
    <p:sldId id="382" r:id="rId104"/>
    <p:sldId id="310" r:id="rId105"/>
    <p:sldId id="383" r:id="rId106"/>
    <p:sldId id="312" r:id="rId107"/>
    <p:sldId id="384" r:id="rId108"/>
    <p:sldId id="315" r:id="rId109"/>
    <p:sldId id="385" r:id="rId110"/>
    <p:sldId id="314" r:id="rId111"/>
    <p:sldId id="386" r:id="rId112"/>
    <p:sldId id="313" r:id="rId113"/>
    <p:sldId id="387" r:id="rId114"/>
    <p:sldId id="319" r:id="rId115"/>
    <p:sldId id="388" r:id="rId116"/>
    <p:sldId id="318" r:id="rId117"/>
    <p:sldId id="389" r:id="rId118"/>
    <p:sldId id="317" r:id="rId119"/>
    <p:sldId id="390" r:id="rId120"/>
    <p:sldId id="316" r:id="rId121"/>
    <p:sldId id="391" r:id="rId122"/>
    <p:sldId id="322" r:id="rId123"/>
    <p:sldId id="392" r:id="rId124"/>
    <p:sldId id="321" r:id="rId125"/>
    <p:sldId id="393" r:id="rId126"/>
    <p:sldId id="331" r:id="rId127"/>
    <p:sldId id="394" r:id="rId128"/>
    <p:sldId id="320" r:id="rId129"/>
    <p:sldId id="395" r:id="rId130"/>
    <p:sldId id="323" r:id="rId131"/>
    <p:sldId id="396" r:id="rId132"/>
    <p:sldId id="324" r:id="rId133"/>
    <p:sldId id="397" r:id="rId134"/>
    <p:sldId id="325" r:id="rId135"/>
    <p:sldId id="398" r:id="rId136"/>
    <p:sldId id="326" r:id="rId137"/>
    <p:sldId id="399" r:id="rId138"/>
    <p:sldId id="327" r:id="rId139"/>
    <p:sldId id="400" r:id="rId140"/>
    <p:sldId id="330" r:id="rId141"/>
    <p:sldId id="401" r:id="rId142"/>
    <p:sldId id="329" r:id="rId143"/>
    <p:sldId id="402" r:id="rId144"/>
    <p:sldId id="328" r:id="rId145"/>
    <p:sldId id="403" r:id="rId146"/>
    <p:sldId id="309" r:id="rId147"/>
    <p:sldId id="404" r:id="rId148"/>
    <p:sldId id="308" r:id="rId149"/>
    <p:sldId id="405" r:id="rId150"/>
    <p:sldId id="406" r:id="rId151"/>
    <p:sldId id="411" r:id="rId152"/>
    <p:sldId id="407" r:id="rId153"/>
    <p:sldId id="412" r:id="rId154"/>
    <p:sldId id="408" r:id="rId155"/>
    <p:sldId id="413" r:id="rId156"/>
    <p:sldId id="409" r:id="rId157"/>
    <p:sldId id="414" r:id="rId158"/>
    <p:sldId id="410" r:id="rId159"/>
    <p:sldId id="415" r:id="rId1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1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284890-85D2-4D7B-8EF5-15A9C1DB8F42}" type="datetimeFigureOut">
              <a:rPr lang="en-US" smtClean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45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019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30241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00624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7323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0997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5556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35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7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8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72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78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2/29/2020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8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2/29/2020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0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2/29/2020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1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3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32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BAEE42-AB13-40E0-A87F-B2A41FC399BB}"/>
              </a:ext>
            </a:extLst>
          </p:cNvPr>
          <p:cNvSpPr txBox="1"/>
          <p:nvPr/>
        </p:nvSpPr>
        <p:spPr>
          <a:xfrm>
            <a:off x="1573948" y="2006173"/>
            <a:ext cx="8890424" cy="132343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/>
              <a:t>View in Full Screen mode and challenge yourself to memorize these 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61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Irrevocable</a:t>
            </a:r>
          </a:p>
        </p:txBody>
      </p:sp>
    </p:spTree>
    <p:extLst>
      <p:ext uri="{BB962C8B-B14F-4D97-AF65-F5344CB8AC3E}">
        <p14:creationId xmlns:p14="http://schemas.microsoft.com/office/powerpoint/2010/main" val="3233965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Benefits Tax Free</a:t>
            </a:r>
          </a:p>
        </p:txBody>
      </p:sp>
    </p:spTree>
    <p:extLst>
      <p:ext uri="{BB962C8B-B14F-4D97-AF65-F5344CB8AC3E}">
        <p14:creationId xmlns:p14="http://schemas.microsoft.com/office/powerpoint/2010/main" val="152096155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Benefits Tax Free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death benefit-lump sum, key person, buy sell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8472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Employee Taxed on Premiums</a:t>
            </a:r>
          </a:p>
        </p:txBody>
      </p:sp>
    </p:spTree>
    <p:extLst>
      <p:ext uri="{BB962C8B-B14F-4D97-AF65-F5344CB8AC3E}">
        <p14:creationId xmlns:p14="http://schemas.microsoft.com/office/powerpoint/2010/main" val="250791343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Employee Taxed on Premiums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group life in excess of $50k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998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59 ½ </a:t>
            </a:r>
          </a:p>
        </p:txBody>
      </p:sp>
    </p:spTree>
    <p:extLst>
      <p:ext uri="{BB962C8B-B14F-4D97-AF65-F5344CB8AC3E}">
        <p14:creationId xmlns:p14="http://schemas.microsoft.com/office/powerpoint/2010/main" val="225940817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59 ½</a:t>
            </a:r>
            <a:br>
              <a:rPr lang="en-US" dirty="0"/>
            </a:br>
            <a:r>
              <a:rPr lang="en-US" sz="4000" dirty="0" err="1">
                <a:solidFill>
                  <a:srgbClr val="92D050"/>
                </a:solidFill>
              </a:rPr>
              <a:t>irs</a:t>
            </a:r>
            <a:r>
              <a:rPr lang="en-US" sz="4000" dirty="0">
                <a:solidFill>
                  <a:srgbClr val="92D050"/>
                </a:solidFill>
              </a:rPr>
              <a:t>, 10% penalty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789690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Transfer owners rights </a:t>
            </a:r>
          </a:p>
        </p:txBody>
      </p:sp>
    </p:spTree>
    <p:extLst>
      <p:ext uri="{BB962C8B-B14F-4D97-AF65-F5344CB8AC3E}">
        <p14:creationId xmlns:p14="http://schemas.microsoft.com/office/powerpoint/2010/main" val="290221253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 owners rights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assignment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467566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Something of value </a:t>
            </a:r>
          </a:p>
        </p:txBody>
      </p:sp>
    </p:spTree>
    <p:extLst>
      <p:ext uri="{BB962C8B-B14F-4D97-AF65-F5344CB8AC3E}">
        <p14:creationId xmlns:p14="http://schemas.microsoft.com/office/powerpoint/2010/main" val="219172754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Something of value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consideration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6847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Irrevocable</a:t>
            </a:r>
            <a:br>
              <a:rPr lang="en-US" dirty="0"/>
            </a:br>
            <a:r>
              <a:rPr lang="en-US" sz="4000" dirty="0">
                <a:solidFill>
                  <a:srgbClr val="00B050"/>
                </a:solidFill>
              </a:rPr>
              <a:t>owner has given up some rights, needs permission of beneficiary to make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506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owner gives up some of their rights</a:t>
            </a:r>
          </a:p>
        </p:txBody>
      </p:sp>
    </p:spTree>
    <p:extLst>
      <p:ext uri="{BB962C8B-B14F-4D97-AF65-F5344CB8AC3E}">
        <p14:creationId xmlns:p14="http://schemas.microsoft.com/office/powerpoint/2010/main" val="371951910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owner gives up some of their rights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irrevocable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4520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Unequal amounts exchanged </a:t>
            </a:r>
          </a:p>
        </p:txBody>
      </p:sp>
    </p:spTree>
    <p:extLst>
      <p:ext uri="{BB962C8B-B14F-4D97-AF65-F5344CB8AC3E}">
        <p14:creationId xmlns:p14="http://schemas.microsoft.com/office/powerpoint/2010/main" val="184324474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Unequal amounts exchanged</a:t>
            </a:r>
            <a:br>
              <a:rPr lang="en-US" dirty="0"/>
            </a:br>
            <a:r>
              <a:rPr lang="en-US" sz="4000" dirty="0" err="1">
                <a:solidFill>
                  <a:srgbClr val="92D050"/>
                </a:solidFill>
              </a:rPr>
              <a:t>aleatory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743453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Mis</a:t>
            </a:r>
            <a:r>
              <a:rPr lang="en-US" dirty="0"/>
              <a:t>-statement of age </a:t>
            </a:r>
          </a:p>
        </p:txBody>
      </p:sp>
    </p:spTree>
    <p:extLst>
      <p:ext uri="{BB962C8B-B14F-4D97-AF65-F5344CB8AC3E}">
        <p14:creationId xmlns:p14="http://schemas.microsoft.com/office/powerpoint/2010/main" val="190398431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Mis</a:t>
            </a:r>
            <a:r>
              <a:rPr lang="en-US" dirty="0"/>
              <a:t>-statement of age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allows insurer to adjust benefits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911413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written in the agency contract</a:t>
            </a:r>
          </a:p>
        </p:txBody>
      </p:sp>
    </p:spTree>
    <p:extLst>
      <p:ext uri="{BB962C8B-B14F-4D97-AF65-F5344CB8AC3E}">
        <p14:creationId xmlns:p14="http://schemas.microsoft.com/office/powerpoint/2010/main" val="85755945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written in the agency contract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express authority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0085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Violates concept of insurable interest </a:t>
            </a:r>
          </a:p>
        </p:txBody>
      </p:sp>
    </p:spTree>
    <p:extLst>
      <p:ext uri="{BB962C8B-B14F-4D97-AF65-F5344CB8AC3E}">
        <p14:creationId xmlns:p14="http://schemas.microsoft.com/office/powerpoint/2010/main" val="93717872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Violates concept of insurable interest</a:t>
            </a:r>
            <a:br>
              <a:rPr lang="en-US" dirty="0"/>
            </a:br>
            <a:r>
              <a:rPr lang="en-US" sz="4000" dirty="0" err="1">
                <a:solidFill>
                  <a:srgbClr val="92D050"/>
                </a:solidFill>
              </a:rPr>
              <a:t>stoli</a:t>
            </a:r>
            <a:r>
              <a:rPr lang="en-US" sz="4000" dirty="0">
                <a:solidFill>
                  <a:srgbClr val="92D050"/>
                </a:solidFill>
              </a:rPr>
              <a:t>, </a:t>
            </a:r>
            <a:r>
              <a:rPr lang="en-US" sz="4000" dirty="0" err="1">
                <a:solidFill>
                  <a:srgbClr val="92D050"/>
                </a:solidFill>
              </a:rPr>
              <a:t>ioli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8077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Separate Account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1324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Absolutely true statement </a:t>
            </a:r>
          </a:p>
        </p:txBody>
      </p:sp>
    </p:spTree>
    <p:extLst>
      <p:ext uri="{BB962C8B-B14F-4D97-AF65-F5344CB8AC3E}">
        <p14:creationId xmlns:p14="http://schemas.microsoft.com/office/powerpoint/2010/main" val="135034048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Absolutely true statement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warranty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159785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Issued to group participants </a:t>
            </a:r>
          </a:p>
        </p:txBody>
      </p:sp>
    </p:spTree>
    <p:extLst>
      <p:ext uri="{BB962C8B-B14F-4D97-AF65-F5344CB8AC3E}">
        <p14:creationId xmlns:p14="http://schemas.microsoft.com/office/powerpoint/2010/main" val="325304287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Issued to group participants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certificates of insurance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034882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insurer</a:t>
            </a:r>
          </a:p>
        </p:txBody>
      </p:sp>
    </p:spTree>
    <p:extLst>
      <p:ext uri="{BB962C8B-B14F-4D97-AF65-F5344CB8AC3E}">
        <p14:creationId xmlns:p14="http://schemas.microsoft.com/office/powerpoint/2010/main" val="196269933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insurer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principle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2150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deferred</a:t>
            </a:r>
          </a:p>
        </p:txBody>
      </p:sp>
    </p:spTree>
    <p:extLst>
      <p:ext uri="{BB962C8B-B14F-4D97-AF65-F5344CB8AC3E}">
        <p14:creationId xmlns:p14="http://schemas.microsoft.com/office/powerpoint/2010/main" val="363500323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deferred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after the 1</a:t>
            </a:r>
            <a:r>
              <a:rPr lang="en-US" sz="4000" baseline="30000" dirty="0">
                <a:solidFill>
                  <a:srgbClr val="92D050"/>
                </a:solidFill>
              </a:rPr>
              <a:t>st</a:t>
            </a:r>
            <a:r>
              <a:rPr lang="en-US" sz="4000" dirty="0">
                <a:solidFill>
                  <a:srgbClr val="92D050"/>
                </a:solidFill>
              </a:rPr>
              <a:t>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9017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not guaranteed</a:t>
            </a:r>
          </a:p>
        </p:txBody>
      </p:sp>
    </p:spTree>
    <p:extLst>
      <p:ext uri="{BB962C8B-B14F-4D97-AF65-F5344CB8AC3E}">
        <p14:creationId xmlns:p14="http://schemas.microsoft.com/office/powerpoint/2010/main" val="406391584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not guaranteed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dividends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43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Separate Account</a:t>
            </a:r>
            <a:br>
              <a:rPr lang="en-US" dirty="0"/>
            </a:br>
            <a:r>
              <a:rPr lang="en-US" sz="4000" dirty="0">
                <a:solidFill>
                  <a:srgbClr val="00B050"/>
                </a:solidFill>
              </a:rPr>
              <a:t>variable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0062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convert to perm w/o proof of insurability</a:t>
            </a:r>
          </a:p>
        </p:txBody>
      </p:sp>
    </p:spTree>
    <p:extLst>
      <p:ext uri="{BB962C8B-B14F-4D97-AF65-F5344CB8AC3E}">
        <p14:creationId xmlns:p14="http://schemas.microsoft.com/office/powerpoint/2010/main" val="412174495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convert to perm w/o proof of insurability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term, group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929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100%</a:t>
            </a:r>
          </a:p>
        </p:txBody>
      </p:sp>
    </p:spTree>
    <p:extLst>
      <p:ext uri="{BB962C8B-B14F-4D97-AF65-F5344CB8AC3E}">
        <p14:creationId xmlns:p14="http://schemas.microsoft.com/office/powerpoint/2010/main" val="77348996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100%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non-contributory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5571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5 months</a:t>
            </a:r>
          </a:p>
        </p:txBody>
      </p:sp>
    </p:spTree>
    <p:extLst>
      <p:ext uri="{BB962C8B-B14F-4D97-AF65-F5344CB8AC3E}">
        <p14:creationId xmlns:p14="http://schemas.microsoft.com/office/powerpoint/2010/main" val="162222474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5 months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SS disability waiting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7917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low limits</a:t>
            </a:r>
          </a:p>
        </p:txBody>
      </p:sp>
    </p:spTree>
    <p:extLst>
      <p:ext uri="{BB962C8B-B14F-4D97-AF65-F5344CB8AC3E}">
        <p14:creationId xmlns:p14="http://schemas.microsoft.com/office/powerpoint/2010/main" val="144651392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low limits</a:t>
            </a:r>
            <a:br>
              <a:rPr lang="en-US" dirty="0"/>
            </a:br>
            <a:r>
              <a:rPr lang="en-US" sz="4000" dirty="0" err="1">
                <a:solidFill>
                  <a:srgbClr val="92D050"/>
                </a:solidFill>
              </a:rPr>
              <a:t>ira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1334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within the 1</a:t>
            </a:r>
            <a:r>
              <a:rPr lang="en-US" baseline="30000" dirty="0"/>
              <a:t>st</a:t>
            </a:r>
            <a:r>
              <a:rPr lang="en-US" dirty="0"/>
              <a:t> year</a:t>
            </a:r>
          </a:p>
        </p:txBody>
      </p:sp>
    </p:spTree>
    <p:extLst>
      <p:ext uri="{BB962C8B-B14F-4D97-AF65-F5344CB8AC3E}">
        <p14:creationId xmlns:p14="http://schemas.microsoft.com/office/powerpoint/2010/main" val="254665487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within the 1</a:t>
            </a:r>
            <a:r>
              <a:rPr lang="en-US" baseline="30000" dirty="0"/>
              <a:t>st</a:t>
            </a:r>
            <a:r>
              <a:rPr lang="en-US" dirty="0"/>
              <a:t> year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immediate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02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Buyers Guide</a:t>
            </a:r>
          </a:p>
        </p:txBody>
      </p:sp>
    </p:spTree>
    <p:extLst>
      <p:ext uri="{BB962C8B-B14F-4D97-AF65-F5344CB8AC3E}">
        <p14:creationId xmlns:p14="http://schemas.microsoft.com/office/powerpoint/2010/main" val="414217209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90 days</a:t>
            </a:r>
          </a:p>
        </p:txBody>
      </p:sp>
    </p:spTree>
    <p:extLst>
      <p:ext uri="{BB962C8B-B14F-4D97-AF65-F5344CB8AC3E}">
        <p14:creationId xmlns:p14="http://schemas.microsoft.com/office/powerpoint/2010/main" val="179917270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90 days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A.D. and A.D &amp;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7000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loss 1 limb, permanent blindness</a:t>
            </a:r>
          </a:p>
        </p:txBody>
      </p:sp>
    </p:spTree>
    <p:extLst>
      <p:ext uri="{BB962C8B-B14F-4D97-AF65-F5344CB8AC3E}">
        <p14:creationId xmlns:p14="http://schemas.microsoft.com/office/powerpoint/2010/main" val="76947466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loss 1 limb, permanent blindness</a:t>
            </a:r>
            <a:br>
              <a:rPr lang="en-US" dirty="0"/>
            </a:br>
            <a:r>
              <a:rPr lang="en-US" sz="4000" dirty="0" err="1">
                <a:solidFill>
                  <a:srgbClr val="92D050"/>
                </a:solidFill>
              </a:rPr>
              <a:t>ad&amp;d</a:t>
            </a:r>
            <a:r>
              <a:rPr lang="en-US" sz="4000" dirty="0">
                <a:solidFill>
                  <a:srgbClr val="92D050"/>
                </a:solidFill>
              </a:rPr>
              <a:t>, capital 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9458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premiums based on  policy effective date</a:t>
            </a:r>
          </a:p>
        </p:txBody>
      </p:sp>
    </p:spTree>
    <p:extLst>
      <p:ext uri="{BB962C8B-B14F-4D97-AF65-F5344CB8AC3E}">
        <p14:creationId xmlns:p14="http://schemas.microsoft.com/office/powerpoint/2010/main" val="128405139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premiums based on  policy effective date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issue age policy premiums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8847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20% withheld</a:t>
            </a:r>
          </a:p>
        </p:txBody>
      </p:sp>
    </p:spTree>
    <p:extLst>
      <p:ext uri="{BB962C8B-B14F-4D97-AF65-F5344CB8AC3E}">
        <p14:creationId xmlns:p14="http://schemas.microsoft.com/office/powerpoint/2010/main" val="74569230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20% withheld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direct distribution from qualified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0667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Cash Value continues to grow tax deferred</a:t>
            </a:r>
          </a:p>
        </p:txBody>
      </p:sp>
    </p:spTree>
    <p:extLst>
      <p:ext uri="{BB962C8B-B14F-4D97-AF65-F5344CB8AC3E}">
        <p14:creationId xmlns:p14="http://schemas.microsoft.com/office/powerpoint/2010/main" val="88321615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Cash Value continues to grow tax deferred</a:t>
            </a:r>
            <a:br>
              <a:rPr lang="en-US" dirty="0"/>
            </a:br>
            <a:r>
              <a:rPr lang="en-US" sz="4000" dirty="0" err="1">
                <a:solidFill>
                  <a:srgbClr val="92D050"/>
                </a:solidFill>
              </a:rPr>
              <a:t>mec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68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Buyers Guide</a:t>
            </a:r>
            <a:br>
              <a:rPr lang="en-US" dirty="0"/>
            </a:br>
            <a:r>
              <a:rPr lang="en-US" sz="4000" dirty="0">
                <a:solidFill>
                  <a:srgbClr val="00B050"/>
                </a:solidFill>
              </a:rPr>
              <a:t>generic publication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4843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 days</a:t>
            </a:r>
          </a:p>
        </p:txBody>
      </p:sp>
    </p:spTree>
    <p:extLst>
      <p:ext uri="{BB962C8B-B14F-4D97-AF65-F5344CB8AC3E}">
        <p14:creationId xmlns:p14="http://schemas.microsoft.com/office/powerpoint/2010/main" val="167205724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 days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investigative consumer report, notify consumer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555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Fluctuating income</a:t>
            </a:r>
          </a:p>
        </p:txBody>
      </p:sp>
    </p:spTree>
    <p:extLst>
      <p:ext uri="{BB962C8B-B14F-4D97-AF65-F5344CB8AC3E}">
        <p14:creationId xmlns:p14="http://schemas.microsoft.com/office/powerpoint/2010/main" val="1406053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Fluctuating income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adjustable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61467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Life license only</a:t>
            </a:r>
          </a:p>
        </p:txBody>
      </p:sp>
    </p:spTree>
    <p:extLst>
      <p:ext uri="{BB962C8B-B14F-4D97-AF65-F5344CB8AC3E}">
        <p14:creationId xmlns:p14="http://schemas.microsoft.com/office/powerpoint/2010/main" val="215728829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Life license only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equity indexed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5068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Whole life</a:t>
            </a:r>
          </a:p>
        </p:txBody>
      </p:sp>
    </p:spTree>
    <p:extLst>
      <p:ext uri="{BB962C8B-B14F-4D97-AF65-F5344CB8AC3E}">
        <p14:creationId xmlns:p14="http://schemas.microsoft.com/office/powerpoint/2010/main" val="1345614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Whole life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fixed or level premium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9391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variable</a:t>
            </a:r>
          </a:p>
        </p:txBody>
      </p:sp>
    </p:spTree>
    <p:extLst>
      <p:ext uri="{BB962C8B-B14F-4D97-AF65-F5344CB8AC3E}">
        <p14:creationId xmlns:p14="http://schemas.microsoft.com/office/powerpoint/2010/main" val="375476825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Variable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securities license, </a:t>
            </a:r>
            <a:r>
              <a:rPr lang="en-US" sz="4000" dirty="0" err="1">
                <a:solidFill>
                  <a:srgbClr val="92D050"/>
                </a:solidFill>
              </a:rPr>
              <a:t>finra</a:t>
            </a:r>
            <a:r>
              <a:rPr lang="en-US" sz="4000" dirty="0">
                <a:solidFill>
                  <a:srgbClr val="92D050"/>
                </a:solidFill>
              </a:rPr>
              <a:t>, sec, underlying investment, no guarantees, separate account, hedge </a:t>
            </a:r>
            <a:r>
              <a:rPr lang="en-US" sz="4000">
                <a:solidFill>
                  <a:srgbClr val="92D050"/>
                </a:solidFill>
              </a:rPr>
              <a:t>against inflation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803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Insuring Clause</a:t>
            </a:r>
          </a:p>
        </p:txBody>
      </p:sp>
    </p:spTree>
    <p:extLst>
      <p:ext uri="{BB962C8B-B14F-4D97-AF65-F5344CB8AC3E}">
        <p14:creationId xmlns:p14="http://schemas.microsoft.com/office/powerpoint/2010/main" val="1697626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Insuring Clause</a:t>
            </a:r>
            <a:br>
              <a:rPr lang="en-US" dirty="0"/>
            </a:br>
            <a:r>
              <a:rPr lang="en-US" sz="4000" dirty="0">
                <a:solidFill>
                  <a:srgbClr val="00B050"/>
                </a:solidFill>
              </a:rPr>
              <a:t>heart of the policy</a:t>
            </a:r>
            <a:br>
              <a:rPr lang="en-US" sz="4000" dirty="0">
                <a:solidFill>
                  <a:srgbClr val="00B050"/>
                </a:solidFill>
              </a:rPr>
            </a:br>
            <a:r>
              <a:rPr lang="en-US" sz="4000" dirty="0">
                <a:solidFill>
                  <a:srgbClr val="00B050"/>
                </a:solidFill>
              </a:rPr>
              <a:t>Insurers promise to pay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16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S&amp;P 500</a:t>
            </a:r>
          </a:p>
        </p:txBody>
      </p:sp>
    </p:spTree>
    <p:extLst>
      <p:ext uri="{BB962C8B-B14F-4D97-AF65-F5344CB8AC3E}">
        <p14:creationId xmlns:p14="http://schemas.microsoft.com/office/powerpoint/2010/main" val="508210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S&amp;P 500</a:t>
            </a:r>
            <a:br>
              <a:rPr lang="en-US" dirty="0"/>
            </a:br>
            <a:r>
              <a:rPr lang="en-US" sz="4000" dirty="0">
                <a:solidFill>
                  <a:srgbClr val="00B050"/>
                </a:solidFill>
              </a:rPr>
              <a:t>equity indexed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9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Adverse Selection</a:t>
            </a:r>
          </a:p>
        </p:txBody>
      </p:sp>
    </p:spTree>
    <p:extLst>
      <p:ext uri="{BB962C8B-B14F-4D97-AF65-F5344CB8AC3E}">
        <p14:creationId xmlns:p14="http://schemas.microsoft.com/office/powerpoint/2010/main" val="3726106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Fixed Premium</a:t>
            </a:r>
          </a:p>
        </p:txBody>
      </p:sp>
    </p:spTree>
    <p:extLst>
      <p:ext uri="{BB962C8B-B14F-4D97-AF65-F5344CB8AC3E}">
        <p14:creationId xmlns:p14="http://schemas.microsoft.com/office/powerpoint/2010/main" val="2479875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Fixed Premium</a:t>
            </a:r>
            <a:br>
              <a:rPr lang="en-US" dirty="0"/>
            </a:br>
            <a:r>
              <a:rPr lang="en-US" sz="4000" dirty="0">
                <a:solidFill>
                  <a:srgbClr val="00B050"/>
                </a:solidFill>
              </a:rPr>
              <a:t>whole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52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ART</a:t>
            </a:r>
          </a:p>
        </p:txBody>
      </p:sp>
    </p:spTree>
    <p:extLst>
      <p:ext uri="{BB962C8B-B14F-4D97-AF65-F5344CB8AC3E}">
        <p14:creationId xmlns:p14="http://schemas.microsoft.com/office/powerpoint/2010/main" val="1961162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ART</a:t>
            </a:r>
            <a:br>
              <a:rPr lang="en-US" dirty="0"/>
            </a:br>
            <a:r>
              <a:rPr lang="en-US" sz="4000" dirty="0">
                <a:solidFill>
                  <a:srgbClr val="00B050"/>
                </a:solidFill>
              </a:rPr>
              <a:t>attained age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10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ROP</a:t>
            </a:r>
          </a:p>
        </p:txBody>
      </p:sp>
    </p:spTree>
    <p:extLst>
      <p:ext uri="{BB962C8B-B14F-4D97-AF65-F5344CB8AC3E}">
        <p14:creationId xmlns:p14="http://schemas.microsoft.com/office/powerpoint/2010/main" val="182237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ROP</a:t>
            </a:r>
            <a:br>
              <a:rPr lang="en-US" dirty="0"/>
            </a:br>
            <a:r>
              <a:rPr lang="en-US" sz="4000" dirty="0">
                <a:solidFill>
                  <a:srgbClr val="00B050"/>
                </a:solidFill>
              </a:rPr>
              <a:t>increasing term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16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7 Pay Test</a:t>
            </a:r>
          </a:p>
        </p:txBody>
      </p:sp>
    </p:spTree>
    <p:extLst>
      <p:ext uri="{BB962C8B-B14F-4D97-AF65-F5344CB8AC3E}">
        <p14:creationId xmlns:p14="http://schemas.microsoft.com/office/powerpoint/2010/main" val="787099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7 Pay Test</a:t>
            </a:r>
            <a:br>
              <a:rPr lang="en-US" dirty="0"/>
            </a:br>
            <a:r>
              <a:rPr lang="en-US" sz="4000" dirty="0" err="1">
                <a:solidFill>
                  <a:srgbClr val="00B050"/>
                </a:solidFill>
              </a:rPr>
              <a:t>mec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439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Death Benefit Taxed</a:t>
            </a:r>
          </a:p>
        </p:txBody>
      </p:sp>
    </p:spTree>
    <p:extLst>
      <p:ext uri="{BB962C8B-B14F-4D97-AF65-F5344CB8AC3E}">
        <p14:creationId xmlns:p14="http://schemas.microsoft.com/office/powerpoint/2010/main" val="1372729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Death Benefit Taxed</a:t>
            </a:r>
            <a:br>
              <a:rPr lang="en-US" dirty="0"/>
            </a:br>
            <a:r>
              <a:rPr lang="en-US" sz="4000" dirty="0">
                <a:solidFill>
                  <a:srgbClr val="00B050"/>
                </a:solidFill>
              </a:rPr>
              <a:t>goes to estate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92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Adverse Selection</a:t>
            </a:r>
            <a:br>
              <a:rPr lang="en-US" dirty="0"/>
            </a:br>
            <a:r>
              <a:rPr lang="en-US" sz="4000" dirty="0">
                <a:solidFill>
                  <a:srgbClr val="00B050"/>
                </a:solidFill>
              </a:rPr>
              <a:t>sick people trying to commit fraud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7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Warranty</a:t>
            </a:r>
          </a:p>
        </p:txBody>
      </p:sp>
    </p:spTree>
    <p:extLst>
      <p:ext uri="{BB962C8B-B14F-4D97-AF65-F5344CB8AC3E}">
        <p14:creationId xmlns:p14="http://schemas.microsoft.com/office/powerpoint/2010/main" val="4270390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Warranty</a:t>
            </a:r>
            <a:br>
              <a:rPr lang="en-US" dirty="0"/>
            </a:br>
            <a:r>
              <a:rPr lang="en-US" sz="4000" dirty="0">
                <a:solidFill>
                  <a:srgbClr val="00B050"/>
                </a:solidFill>
              </a:rPr>
              <a:t>absolutely true 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9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Dividends</a:t>
            </a:r>
          </a:p>
        </p:txBody>
      </p:sp>
    </p:spTree>
    <p:extLst>
      <p:ext uri="{BB962C8B-B14F-4D97-AF65-F5344CB8AC3E}">
        <p14:creationId xmlns:p14="http://schemas.microsoft.com/office/powerpoint/2010/main" val="2174472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Dividends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not guaranteed, not taxable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430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4147757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Assignment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transfer owners 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32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Increasing Term</a:t>
            </a:r>
          </a:p>
        </p:txBody>
      </p:sp>
    </p:spTree>
    <p:extLst>
      <p:ext uri="{BB962C8B-B14F-4D97-AF65-F5344CB8AC3E}">
        <p14:creationId xmlns:p14="http://schemas.microsoft.com/office/powerpoint/2010/main" val="757720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Increasing Term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ROP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591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Waiver of Premium</a:t>
            </a:r>
          </a:p>
        </p:txBody>
      </p:sp>
    </p:spTree>
    <p:extLst>
      <p:ext uri="{BB962C8B-B14F-4D97-AF65-F5344CB8AC3E}">
        <p14:creationId xmlns:p14="http://schemas.microsoft.com/office/powerpoint/2010/main" val="12018275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Waiver of Premium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rider, insured disabled, 6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Decreasing Term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889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Fixed Period</a:t>
            </a:r>
          </a:p>
        </p:txBody>
      </p:sp>
    </p:spTree>
    <p:extLst>
      <p:ext uri="{BB962C8B-B14F-4D97-AF65-F5344CB8AC3E}">
        <p14:creationId xmlns:p14="http://schemas.microsoft.com/office/powerpoint/2010/main" val="6951939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Fixed Period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“I choose the period”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950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Extended Term</a:t>
            </a:r>
          </a:p>
        </p:txBody>
      </p:sp>
    </p:spTree>
    <p:extLst>
      <p:ext uri="{BB962C8B-B14F-4D97-AF65-F5344CB8AC3E}">
        <p14:creationId xmlns:p14="http://schemas.microsoft.com/office/powerpoint/2010/main" val="20893185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Extended Term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non-forfeiture, highest amount of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134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 Guarantees of Return</a:t>
            </a:r>
          </a:p>
        </p:txBody>
      </p:sp>
    </p:spTree>
    <p:extLst>
      <p:ext uri="{BB962C8B-B14F-4D97-AF65-F5344CB8AC3E}">
        <p14:creationId xmlns:p14="http://schemas.microsoft.com/office/powerpoint/2010/main" val="37564589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 Guarantees of Return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variable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912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Attained Age</a:t>
            </a:r>
          </a:p>
        </p:txBody>
      </p:sp>
    </p:spTree>
    <p:extLst>
      <p:ext uri="{BB962C8B-B14F-4D97-AF65-F5344CB8AC3E}">
        <p14:creationId xmlns:p14="http://schemas.microsoft.com/office/powerpoint/2010/main" val="25576579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Attained Age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art, current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637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Material Misrepresentation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2128725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Material Misrepresentation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big lie, becomes a warranty, fraud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4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Decreasing Term</a:t>
            </a:r>
            <a:br>
              <a:rPr lang="en-US" dirty="0"/>
            </a:br>
            <a:r>
              <a:rPr lang="en-US" sz="4000" dirty="0">
                <a:solidFill>
                  <a:srgbClr val="00B050"/>
                </a:solidFill>
              </a:rPr>
              <a:t>death benefit, credit life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164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STOLI</a:t>
            </a:r>
          </a:p>
        </p:txBody>
      </p:sp>
    </p:spTree>
    <p:extLst>
      <p:ext uri="{BB962C8B-B14F-4D97-AF65-F5344CB8AC3E}">
        <p14:creationId xmlns:p14="http://schemas.microsoft.com/office/powerpoint/2010/main" val="24619142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STOLI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violates concept of insurable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490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Principal</a:t>
            </a:r>
          </a:p>
        </p:txBody>
      </p:sp>
    </p:spTree>
    <p:extLst>
      <p:ext uri="{BB962C8B-B14F-4D97-AF65-F5344CB8AC3E}">
        <p14:creationId xmlns:p14="http://schemas.microsoft.com/office/powerpoint/2010/main" val="34568749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Principal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insurer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5284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ART &amp; Cash Acct</a:t>
            </a:r>
          </a:p>
        </p:txBody>
      </p:sp>
    </p:spTree>
    <p:extLst>
      <p:ext uri="{BB962C8B-B14F-4D97-AF65-F5344CB8AC3E}">
        <p14:creationId xmlns:p14="http://schemas.microsoft.com/office/powerpoint/2010/main" val="26886964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ART &amp; Cash Acct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universal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668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Joint Life</a:t>
            </a:r>
          </a:p>
        </p:txBody>
      </p:sp>
    </p:spTree>
    <p:extLst>
      <p:ext uri="{BB962C8B-B14F-4D97-AF65-F5344CB8AC3E}">
        <p14:creationId xmlns:p14="http://schemas.microsoft.com/office/powerpoint/2010/main" val="13620204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Joint Life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after the 1</a:t>
            </a:r>
            <a:r>
              <a:rPr lang="en-US" sz="4000" baseline="30000" dirty="0">
                <a:solidFill>
                  <a:srgbClr val="92D050"/>
                </a:solidFill>
              </a:rPr>
              <a:t>st</a:t>
            </a:r>
            <a:r>
              <a:rPr lang="en-US" sz="4000" dirty="0">
                <a:solidFill>
                  <a:srgbClr val="92D050"/>
                </a:solidFill>
              </a:rPr>
              <a:t> person 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445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Aleatory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833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Aleatory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unequal amounts exchanged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17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Consideration</a:t>
            </a:r>
          </a:p>
        </p:txBody>
      </p:sp>
    </p:spTree>
    <p:extLst>
      <p:ext uri="{BB962C8B-B14F-4D97-AF65-F5344CB8AC3E}">
        <p14:creationId xmlns:p14="http://schemas.microsoft.com/office/powerpoint/2010/main" val="20322543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Fully Insured</a:t>
            </a:r>
          </a:p>
        </p:txBody>
      </p:sp>
    </p:spTree>
    <p:extLst>
      <p:ext uri="{BB962C8B-B14F-4D97-AF65-F5344CB8AC3E}">
        <p14:creationId xmlns:p14="http://schemas.microsoft.com/office/powerpoint/2010/main" val="9249043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Fully Insured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40 quarters of 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948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Premiums not deductible</a:t>
            </a:r>
          </a:p>
        </p:txBody>
      </p:sp>
    </p:spTree>
    <p:extLst>
      <p:ext uri="{BB962C8B-B14F-4D97-AF65-F5344CB8AC3E}">
        <p14:creationId xmlns:p14="http://schemas.microsoft.com/office/powerpoint/2010/main" val="6353567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Premiums not deductible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key person, buy sell agreement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854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 Years</a:t>
            </a:r>
          </a:p>
        </p:txBody>
      </p:sp>
    </p:spTree>
    <p:extLst>
      <p:ext uri="{BB962C8B-B14F-4D97-AF65-F5344CB8AC3E}">
        <p14:creationId xmlns:p14="http://schemas.microsoft.com/office/powerpoint/2010/main" val="3634802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 Years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suicide, incontestability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239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10 Days</a:t>
            </a:r>
          </a:p>
        </p:txBody>
      </p:sp>
    </p:spTree>
    <p:extLst>
      <p:ext uri="{BB962C8B-B14F-4D97-AF65-F5344CB8AC3E}">
        <p14:creationId xmlns:p14="http://schemas.microsoft.com/office/powerpoint/2010/main" val="29287510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10 Days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free 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90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Guaranteed Renewable</a:t>
            </a:r>
          </a:p>
        </p:txBody>
      </p:sp>
    </p:spTree>
    <p:extLst>
      <p:ext uri="{BB962C8B-B14F-4D97-AF65-F5344CB8AC3E}">
        <p14:creationId xmlns:p14="http://schemas.microsoft.com/office/powerpoint/2010/main" val="15527329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Guaranteed Renewable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med sup, </a:t>
            </a:r>
            <a:r>
              <a:rPr lang="en-US" sz="4000" dirty="0" err="1">
                <a:solidFill>
                  <a:srgbClr val="92D050"/>
                </a:solidFill>
              </a:rPr>
              <a:t>ltc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217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Consideration</a:t>
            </a:r>
            <a:br>
              <a:rPr lang="en-US" dirty="0"/>
            </a:br>
            <a:r>
              <a:rPr lang="en-US" sz="4000" dirty="0">
                <a:solidFill>
                  <a:srgbClr val="00B050"/>
                </a:solidFill>
              </a:rPr>
              <a:t>something of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352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IRA</a:t>
            </a:r>
          </a:p>
        </p:txBody>
      </p:sp>
    </p:spTree>
    <p:extLst>
      <p:ext uri="{BB962C8B-B14F-4D97-AF65-F5344CB8AC3E}">
        <p14:creationId xmlns:p14="http://schemas.microsoft.com/office/powerpoint/2010/main" val="38610001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IRA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low 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614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403B</a:t>
            </a:r>
          </a:p>
        </p:txBody>
      </p:sp>
    </p:spTree>
    <p:extLst>
      <p:ext uri="{BB962C8B-B14F-4D97-AF65-F5344CB8AC3E}">
        <p14:creationId xmlns:p14="http://schemas.microsoft.com/office/powerpoint/2010/main" val="33769056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403B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employees of public schools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363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Flexible Premium</a:t>
            </a:r>
          </a:p>
        </p:txBody>
      </p:sp>
    </p:spTree>
    <p:extLst>
      <p:ext uri="{BB962C8B-B14F-4D97-AF65-F5344CB8AC3E}">
        <p14:creationId xmlns:p14="http://schemas.microsoft.com/office/powerpoint/2010/main" val="23631052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Flexible Premium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universal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787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Immediate</a:t>
            </a:r>
          </a:p>
        </p:txBody>
      </p:sp>
    </p:spTree>
    <p:extLst>
      <p:ext uri="{BB962C8B-B14F-4D97-AF65-F5344CB8AC3E}">
        <p14:creationId xmlns:p14="http://schemas.microsoft.com/office/powerpoint/2010/main" val="24371984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Immediate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payout begins within 1</a:t>
            </a:r>
            <a:r>
              <a:rPr lang="en-US" sz="4000" baseline="30000" dirty="0">
                <a:solidFill>
                  <a:srgbClr val="92D050"/>
                </a:solidFill>
              </a:rPr>
              <a:t>st</a:t>
            </a:r>
            <a:r>
              <a:rPr lang="en-US" sz="4000" dirty="0">
                <a:solidFill>
                  <a:srgbClr val="92D050"/>
                </a:solidFill>
              </a:rPr>
              <a:t>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683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Credit Life</a:t>
            </a:r>
          </a:p>
        </p:txBody>
      </p:sp>
    </p:spTree>
    <p:extLst>
      <p:ext uri="{BB962C8B-B14F-4D97-AF65-F5344CB8AC3E}">
        <p14:creationId xmlns:p14="http://schemas.microsoft.com/office/powerpoint/2010/main" val="18632178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Credit Life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loan, decreasing term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91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Suicide</a:t>
            </a:r>
          </a:p>
        </p:txBody>
      </p:sp>
    </p:spTree>
    <p:extLst>
      <p:ext uri="{BB962C8B-B14F-4D97-AF65-F5344CB8AC3E}">
        <p14:creationId xmlns:p14="http://schemas.microsoft.com/office/powerpoint/2010/main" val="11342200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Guaranteed Interest Rate</a:t>
            </a:r>
          </a:p>
        </p:txBody>
      </p:sp>
    </p:spTree>
    <p:extLst>
      <p:ext uri="{BB962C8B-B14F-4D97-AF65-F5344CB8AC3E}">
        <p14:creationId xmlns:p14="http://schemas.microsoft.com/office/powerpoint/2010/main" val="380024762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Guaranteed Interest Rate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all perm policies and annuities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6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Guaranteed Insurability Rider</a:t>
            </a:r>
          </a:p>
        </p:txBody>
      </p:sp>
    </p:spTree>
    <p:extLst>
      <p:ext uri="{BB962C8B-B14F-4D97-AF65-F5344CB8AC3E}">
        <p14:creationId xmlns:p14="http://schemas.microsoft.com/office/powerpoint/2010/main" val="275848502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Guaranteed Insurability Rider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add more coverage without proof of 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4836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MIB</a:t>
            </a:r>
          </a:p>
        </p:txBody>
      </p:sp>
    </p:spTree>
    <p:extLst>
      <p:ext uri="{BB962C8B-B14F-4D97-AF65-F5344CB8AC3E}">
        <p14:creationId xmlns:p14="http://schemas.microsoft.com/office/powerpoint/2010/main" val="165315680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MIB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insurers, to prevent adverse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7127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Payor</a:t>
            </a:r>
            <a:r>
              <a:rPr lang="en-US" dirty="0"/>
              <a:t> Benefit Rider</a:t>
            </a:r>
          </a:p>
        </p:txBody>
      </p:sp>
    </p:spTree>
    <p:extLst>
      <p:ext uri="{BB962C8B-B14F-4D97-AF65-F5344CB8AC3E}">
        <p14:creationId xmlns:p14="http://schemas.microsoft.com/office/powerpoint/2010/main" val="9792244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Payor</a:t>
            </a:r>
            <a:r>
              <a:rPr lang="en-US" dirty="0"/>
              <a:t> Benefit Rider</a:t>
            </a:r>
            <a:br>
              <a:rPr lang="en-US" dirty="0"/>
            </a:br>
            <a:r>
              <a:rPr lang="en-US" sz="4000" dirty="0" err="1">
                <a:solidFill>
                  <a:srgbClr val="92D050"/>
                </a:solidFill>
              </a:rPr>
              <a:t>wp</a:t>
            </a:r>
            <a:r>
              <a:rPr lang="en-US" sz="4000" dirty="0">
                <a:solidFill>
                  <a:srgbClr val="92D050"/>
                </a:solidFill>
              </a:rPr>
              <a:t> rider, 3</a:t>
            </a:r>
            <a:r>
              <a:rPr lang="en-US" sz="4000" baseline="30000" dirty="0">
                <a:solidFill>
                  <a:srgbClr val="92D050"/>
                </a:solidFill>
              </a:rPr>
              <a:t>rd</a:t>
            </a:r>
            <a:r>
              <a:rPr lang="en-US" sz="4000" dirty="0">
                <a:solidFill>
                  <a:srgbClr val="92D050"/>
                </a:solidFill>
              </a:rPr>
              <a:t> party ownership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6164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Reinstatement</a:t>
            </a:r>
          </a:p>
        </p:txBody>
      </p:sp>
    </p:spTree>
    <p:extLst>
      <p:ext uri="{BB962C8B-B14F-4D97-AF65-F5344CB8AC3E}">
        <p14:creationId xmlns:p14="http://schemas.microsoft.com/office/powerpoint/2010/main" val="157101978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Reinstatement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provision, prove ins, pay back premiums, 3 </a:t>
            </a:r>
            <a:r>
              <a:rPr lang="en-US" sz="4000" dirty="0" err="1">
                <a:solidFill>
                  <a:srgbClr val="92D050"/>
                </a:solidFill>
              </a:rPr>
              <a:t>yrs</a:t>
            </a:r>
            <a:br>
              <a:rPr lang="en-US" sz="4000" dirty="0">
                <a:solidFill>
                  <a:srgbClr val="92D05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50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Suicide</a:t>
            </a:r>
            <a:br>
              <a:rPr lang="en-US" dirty="0"/>
            </a:br>
            <a:r>
              <a:rPr lang="en-US" sz="4000" dirty="0">
                <a:solidFill>
                  <a:srgbClr val="00B050"/>
                </a:solidFill>
              </a:rPr>
              <a:t>returns premiums during only during  first 2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99207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$2,500</a:t>
            </a:r>
          </a:p>
        </p:txBody>
      </p:sp>
    </p:spTree>
    <p:extLst>
      <p:ext uri="{BB962C8B-B14F-4D97-AF65-F5344CB8AC3E}">
        <p14:creationId xmlns:p14="http://schemas.microsoft.com/office/powerpoint/2010/main" val="113612691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$2,500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fair credit reporting 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6682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$25,000</a:t>
            </a:r>
          </a:p>
        </p:txBody>
      </p:sp>
    </p:spTree>
    <p:extLst>
      <p:ext uri="{BB962C8B-B14F-4D97-AF65-F5344CB8AC3E}">
        <p14:creationId xmlns:p14="http://schemas.microsoft.com/office/powerpoint/2010/main" val="22407675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$25,000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violating </a:t>
            </a:r>
            <a:r>
              <a:rPr lang="en-US" sz="4000" dirty="0" err="1">
                <a:solidFill>
                  <a:srgbClr val="92D050"/>
                </a:solidFill>
              </a:rPr>
              <a:t>texas</a:t>
            </a:r>
            <a:r>
              <a:rPr lang="en-US" sz="4000" dirty="0">
                <a:solidFill>
                  <a:srgbClr val="92D050"/>
                </a:solidFill>
              </a:rPr>
              <a:t> insurance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5496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Adhesion</a:t>
            </a:r>
          </a:p>
        </p:txBody>
      </p:sp>
    </p:spTree>
    <p:extLst>
      <p:ext uri="{BB962C8B-B14F-4D97-AF65-F5344CB8AC3E}">
        <p14:creationId xmlns:p14="http://schemas.microsoft.com/office/powerpoint/2010/main" val="309338813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Adhesion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take it or leave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3408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Paid Up Additions</a:t>
            </a:r>
          </a:p>
        </p:txBody>
      </p:sp>
    </p:spTree>
    <p:extLst>
      <p:ext uri="{BB962C8B-B14F-4D97-AF65-F5344CB8AC3E}">
        <p14:creationId xmlns:p14="http://schemas.microsoft.com/office/powerpoint/2010/main" val="162227850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Paid Up Additions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dividend option, add to death benefit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8355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Reduced Paid Up</a:t>
            </a:r>
          </a:p>
        </p:txBody>
      </p:sp>
    </p:spTree>
    <p:extLst>
      <p:ext uri="{BB962C8B-B14F-4D97-AF65-F5344CB8AC3E}">
        <p14:creationId xmlns:p14="http://schemas.microsoft.com/office/powerpoint/2010/main" val="158637676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Reduced Paid Up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non-forfeiture option, longest period of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98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1375</TotalTime>
  <Words>853</Words>
  <Application>Microsoft Office PowerPoint</Application>
  <PresentationFormat>Widescreen</PresentationFormat>
  <Paragraphs>159</Paragraphs>
  <Slides>159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159</vt:i4>
      </vt:variant>
    </vt:vector>
  </HeadingPairs>
  <TitlesOfParts>
    <vt:vector size="162" baseType="lpstr">
      <vt:lpstr>Arial</vt:lpstr>
      <vt:lpstr>Impact</vt:lpstr>
      <vt:lpstr>Main Event</vt:lpstr>
      <vt:lpstr>PowerPoint Presentation</vt:lpstr>
      <vt:lpstr>Adverse Selection</vt:lpstr>
      <vt:lpstr>Adverse Selection sick people trying to commit fraud</vt:lpstr>
      <vt:lpstr>Decreasing Term </vt:lpstr>
      <vt:lpstr>Decreasing Term death benefit, credit life </vt:lpstr>
      <vt:lpstr>Consideration</vt:lpstr>
      <vt:lpstr>Consideration something of value</vt:lpstr>
      <vt:lpstr>Suicide</vt:lpstr>
      <vt:lpstr>Suicide returns premiums during only during  first 2 years</vt:lpstr>
      <vt:lpstr>Irrevocable</vt:lpstr>
      <vt:lpstr>Irrevocable owner has given up some rights, needs permission of beneficiary to make changes</vt:lpstr>
      <vt:lpstr>Separate Account </vt:lpstr>
      <vt:lpstr>Separate Account variable</vt:lpstr>
      <vt:lpstr>Buyers Guide</vt:lpstr>
      <vt:lpstr>Buyers Guide generic publication</vt:lpstr>
      <vt:lpstr>Insuring Clause</vt:lpstr>
      <vt:lpstr>Insuring Clause heart of the policy Insurers promise to pay</vt:lpstr>
      <vt:lpstr>S&amp;P 500</vt:lpstr>
      <vt:lpstr>S&amp;P 500 equity indexed</vt:lpstr>
      <vt:lpstr>Fixed Premium</vt:lpstr>
      <vt:lpstr>Fixed Premium whole life</vt:lpstr>
      <vt:lpstr>ART</vt:lpstr>
      <vt:lpstr>ART attained age policy</vt:lpstr>
      <vt:lpstr>ROP</vt:lpstr>
      <vt:lpstr>ROP increasing term</vt:lpstr>
      <vt:lpstr>7 Pay Test</vt:lpstr>
      <vt:lpstr>7 Pay Test mec</vt:lpstr>
      <vt:lpstr>Death Benefit Taxed</vt:lpstr>
      <vt:lpstr>Death Benefit Taxed goes to estate</vt:lpstr>
      <vt:lpstr>Warranty</vt:lpstr>
      <vt:lpstr>Warranty absolutely true statement</vt:lpstr>
      <vt:lpstr>Dividends</vt:lpstr>
      <vt:lpstr>Dividends not guaranteed, not taxable</vt:lpstr>
      <vt:lpstr>Assignment</vt:lpstr>
      <vt:lpstr>Assignment transfer owners rights</vt:lpstr>
      <vt:lpstr>Increasing Term</vt:lpstr>
      <vt:lpstr>Increasing Term ROP</vt:lpstr>
      <vt:lpstr>Waiver of Premium</vt:lpstr>
      <vt:lpstr>Waiver of Premium rider, insured disabled, 6 months</vt:lpstr>
      <vt:lpstr>Fixed Period</vt:lpstr>
      <vt:lpstr>Fixed Period “I choose the period”</vt:lpstr>
      <vt:lpstr>Extended Term</vt:lpstr>
      <vt:lpstr>Extended Term non-forfeiture, highest amount of protection</vt:lpstr>
      <vt:lpstr>No Guarantees of Return</vt:lpstr>
      <vt:lpstr>No Guarantees of Return variable</vt:lpstr>
      <vt:lpstr>Attained Age</vt:lpstr>
      <vt:lpstr>Attained Age art, current age</vt:lpstr>
      <vt:lpstr>Material Misrepresentation</vt:lpstr>
      <vt:lpstr>Material Misrepresentation big lie, becomes a warranty, fraud</vt:lpstr>
      <vt:lpstr>STOLI</vt:lpstr>
      <vt:lpstr>STOLI violates concept of insurable interest</vt:lpstr>
      <vt:lpstr>Principal</vt:lpstr>
      <vt:lpstr>Principal insurer</vt:lpstr>
      <vt:lpstr>ART &amp; Cash Acct</vt:lpstr>
      <vt:lpstr>ART &amp; Cash Acct universal life</vt:lpstr>
      <vt:lpstr>Joint Life</vt:lpstr>
      <vt:lpstr>Joint Life after the 1st person dies</vt:lpstr>
      <vt:lpstr>Aleatory</vt:lpstr>
      <vt:lpstr>Aleatory unequal amounts exchanged</vt:lpstr>
      <vt:lpstr>Fully Insured</vt:lpstr>
      <vt:lpstr>Fully Insured 40 quarters of coverage</vt:lpstr>
      <vt:lpstr>Premiums not deductible</vt:lpstr>
      <vt:lpstr>Premiums not deductible key person, buy sell agreement</vt:lpstr>
      <vt:lpstr>2 Years</vt:lpstr>
      <vt:lpstr>2 Years suicide, incontestability</vt:lpstr>
      <vt:lpstr>10 Days</vt:lpstr>
      <vt:lpstr>10 Days free look</vt:lpstr>
      <vt:lpstr>Guaranteed Renewable</vt:lpstr>
      <vt:lpstr>Guaranteed Renewable med sup, ltc</vt:lpstr>
      <vt:lpstr>IRA</vt:lpstr>
      <vt:lpstr>IRA low limits</vt:lpstr>
      <vt:lpstr>403B</vt:lpstr>
      <vt:lpstr>403B employees of public schools systems</vt:lpstr>
      <vt:lpstr>Flexible Premium</vt:lpstr>
      <vt:lpstr>Flexible Premium universal life</vt:lpstr>
      <vt:lpstr>Immediate</vt:lpstr>
      <vt:lpstr>Immediate payout begins within 1st year</vt:lpstr>
      <vt:lpstr>Credit Life</vt:lpstr>
      <vt:lpstr>Credit Life loan, decreasing term</vt:lpstr>
      <vt:lpstr>Guaranteed Interest Rate</vt:lpstr>
      <vt:lpstr>Guaranteed Interest Rate all perm policies and annuities</vt:lpstr>
      <vt:lpstr>Guaranteed Insurability Rider</vt:lpstr>
      <vt:lpstr>Guaranteed Insurability Rider add more coverage without proof of ins.</vt:lpstr>
      <vt:lpstr>MIB</vt:lpstr>
      <vt:lpstr>MIB insurers, to prevent adverse selection</vt:lpstr>
      <vt:lpstr>Payor Benefit Rider</vt:lpstr>
      <vt:lpstr>Payor Benefit Rider wp rider, 3rd party ownership</vt:lpstr>
      <vt:lpstr>Reinstatement</vt:lpstr>
      <vt:lpstr>Reinstatement provision, prove ins, pay back premiums, 3 yrs </vt:lpstr>
      <vt:lpstr>$2,500</vt:lpstr>
      <vt:lpstr>$2,500 fair credit reporting act</vt:lpstr>
      <vt:lpstr>$25,000</vt:lpstr>
      <vt:lpstr>$25,000 violating texas insurance code</vt:lpstr>
      <vt:lpstr>Adhesion</vt:lpstr>
      <vt:lpstr>Adhesion take it or leave it</vt:lpstr>
      <vt:lpstr>Paid Up Additions</vt:lpstr>
      <vt:lpstr>Paid Up Additions dividend option, add to death benefit</vt:lpstr>
      <vt:lpstr>Reduced Paid Up</vt:lpstr>
      <vt:lpstr>Reduced Paid Up non-forfeiture option, longest period of protection</vt:lpstr>
      <vt:lpstr>Benefits Tax Free</vt:lpstr>
      <vt:lpstr>Benefits Tax Free death benefit-lump sum, key person, buy sell</vt:lpstr>
      <vt:lpstr>Employee Taxed on Premiums</vt:lpstr>
      <vt:lpstr>Employee Taxed on Premiums group life in excess of $50k</vt:lpstr>
      <vt:lpstr>59 ½ </vt:lpstr>
      <vt:lpstr>59 ½ irs, 10% penalty </vt:lpstr>
      <vt:lpstr>Transfer owners rights </vt:lpstr>
      <vt:lpstr>Transfer owners rights assignment </vt:lpstr>
      <vt:lpstr>Something of value </vt:lpstr>
      <vt:lpstr>Something of value consideration </vt:lpstr>
      <vt:lpstr> owner gives up some of their rights</vt:lpstr>
      <vt:lpstr> owner gives up some of their rights irrevocable</vt:lpstr>
      <vt:lpstr>Unequal amounts exchanged </vt:lpstr>
      <vt:lpstr>Unequal amounts exchanged aleatory </vt:lpstr>
      <vt:lpstr>Mis-statement of age </vt:lpstr>
      <vt:lpstr>Mis-statement of age allows insurer to adjust benefits </vt:lpstr>
      <vt:lpstr> written in the agency contract</vt:lpstr>
      <vt:lpstr> written in the agency contract express authority</vt:lpstr>
      <vt:lpstr>Violates concept of insurable interest </vt:lpstr>
      <vt:lpstr>Violates concept of insurable interest stoli, ioli </vt:lpstr>
      <vt:lpstr>Absolutely true statement </vt:lpstr>
      <vt:lpstr>Absolutely true statement warranty </vt:lpstr>
      <vt:lpstr>Issued to group participants </vt:lpstr>
      <vt:lpstr>Issued to group participants certificates of insurance </vt:lpstr>
      <vt:lpstr> insurer</vt:lpstr>
      <vt:lpstr> insurer principle</vt:lpstr>
      <vt:lpstr> deferred</vt:lpstr>
      <vt:lpstr> deferred after the 1st year</vt:lpstr>
      <vt:lpstr> not guaranteed</vt:lpstr>
      <vt:lpstr> not guaranteed dividends</vt:lpstr>
      <vt:lpstr> convert to perm w/o proof of insurability</vt:lpstr>
      <vt:lpstr> convert to perm w/o proof of insurability term, group life</vt:lpstr>
      <vt:lpstr> 100%</vt:lpstr>
      <vt:lpstr> 100% non-contributory</vt:lpstr>
      <vt:lpstr> 5 months</vt:lpstr>
      <vt:lpstr> 5 months SS disability waiting period</vt:lpstr>
      <vt:lpstr> low limits</vt:lpstr>
      <vt:lpstr> low limits ira</vt:lpstr>
      <vt:lpstr> within the 1st year</vt:lpstr>
      <vt:lpstr> within the 1st year immediate</vt:lpstr>
      <vt:lpstr> 90 days</vt:lpstr>
      <vt:lpstr> 90 days A.D. and A.D &amp; D</vt:lpstr>
      <vt:lpstr> loss 1 limb, permanent blindness</vt:lpstr>
      <vt:lpstr> loss 1 limb, permanent blindness ad&amp;d, capital sum</vt:lpstr>
      <vt:lpstr> premiums based on  policy effective date</vt:lpstr>
      <vt:lpstr> premiums based on  policy effective date issue age policy premiums</vt:lpstr>
      <vt:lpstr>20% withheld</vt:lpstr>
      <vt:lpstr>20% withheld direct distribution from qualified plan</vt:lpstr>
      <vt:lpstr>Cash Value continues to grow tax deferred</vt:lpstr>
      <vt:lpstr>Cash Value continues to grow tax deferred mec</vt:lpstr>
      <vt:lpstr>3 days</vt:lpstr>
      <vt:lpstr>3 days investigative consumer report, notify consumer</vt:lpstr>
      <vt:lpstr>Fluctuating income</vt:lpstr>
      <vt:lpstr>Fluctuating income adjustable life</vt:lpstr>
      <vt:lpstr>Life license only</vt:lpstr>
      <vt:lpstr>Life license only equity indexed</vt:lpstr>
      <vt:lpstr>Whole life</vt:lpstr>
      <vt:lpstr>Whole life fixed or level premium</vt:lpstr>
      <vt:lpstr>variable</vt:lpstr>
      <vt:lpstr>Variable securities license, finra, sec, underlying investment, no guarantees, separate account, hedge against inflation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Adverse Selection</dc:title>
  <dc:creator>Tim Sampson</dc:creator>
  <cp:lastModifiedBy> </cp:lastModifiedBy>
  <cp:revision>30</cp:revision>
  <dcterms:created xsi:type="dcterms:W3CDTF">2015-07-19T13:22:49Z</dcterms:created>
  <dcterms:modified xsi:type="dcterms:W3CDTF">2020-03-01T01:33:14Z</dcterms:modified>
</cp:coreProperties>
</file>