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416" r:id="rId2"/>
    <p:sldId id="256" r:id="rId3"/>
    <p:sldId id="332" r:id="rId4"/>
    <p:sldId id="257" r:id="rId5"/>
    <p:sldId id="333" r:id="rId6"/>
    <p:sldId id="258" r:id="rId7"/>
    <p:sldId id="334" r:id="rId8"/>
    <p:sldId id="260" r:id="rId9"/>
    <p:sldId id="335" r:id="rId10"/>
    <p:sldId id="259" r:id="rId11"/>
    <p:sldId id="336" r:id="rId12"/>
    <p:sldId id="261" r:id="rId13"/>
    <p:sldId id="337" r:id="rId14"/>
    <p:sldId id="269" r:id="rId15"/>
    <p:sldId id="338" r:id="rId16"/>
    <p:sldId id="273" r:id="rId17"/>
    <p:sldId id="339" r:id="rId18"/>
    <p:sldId id="272" r:id="rId19"/>
    <p:sldId id="340" r:id="rId20"/>
    <p:sldId id="271" r:id="rId21"/>
    <p:sldId id="341" r:id="rId22"/>
    <p:sldId id="270" r:id="rId23"/>
    <p:sldId id="342" r:id="rId24"/>
    <p:sldId id="268" r:id="rId25"/>
    <p:sldId id="343" r:id="rId26"/>
    <p:sldId id="266" r:id="rId27"/>
    <p:sldId id="344" r:id="rId28"/>
    <p:sldId id="265" r:id="rId29"/>
    <p:sldId id="345" r:id="rId30"/>
    <p:sldId id="264" r:id="rId31"/>
    <p:sldId id="346" r:id="rId32"/>
    <p:sldId id="263" r:id="rId33"/>
    <p:sldId id="347" r:id="rId34"/>
    <p:sldId id="262" r:id="rId35"/>
    <p:sldId id="348" r:id="rId36"/>
    <p:sldId id="274" r:id="rId37"/>
    <p:sldId id="349" r:id="rId38"/>
    <p:sldId id="277" r:id="rId39"/>
    <p:sldId id="350" r:id="rId40"/>
    <p:sldId id="284" r:id="rId41"/>
    <p:sldId id="351" r:id="rId42"/>
    <p:sldId id="285" r:id="rId43"/>
    <p:sldId id="352" r:id="rId44"/>
    <p:sldId id="280" r:id="rId45"/>
    <p:sldId id="353" r:id="rId46"/>
    <p:sldId id="283" r:id="rId47"/>
    <p:sldId id="354" r:id="rId48"/>
    <p:sldId id="282" r:id="rId49"/>
    <p:sldId id="355" r:id="rId50"/>
    <p:sldId id="281" r:id="rId51"/>
    <p:sldId id="356" r:id="rId52"/>
    <p:sldId id="278" r:id="rId53"/>
    <p:sldId id="357" r:id="rId54"/>
    <p:sldId id="279" r:id="rId55"/>
    <p:sldId id="358" r:id="rId56"/>
    <p:sldId id="276" r:id="rId57"/>
    <p:sldId id="359" r:id="rId58"/>
    <p:sldId id="287" r:id="rId59"/>
    <p:sldId id="360" r:id="rId60"/>
    <p:sldId id="286" r:id="rId61"/>
    <p:sldId id="361" r:id="rId62"/>
    <p:sldId id="275" r:id="rId63"/>
    <p:sldId id="362" r:id="rId64"/>
    <p:sldId id="290" r:id="rId65"/>
    <p:sldId id="363" r:id="rId66"/>
    <p:sldId id="289" r:id="rId67"/>
    <p:sldId id="364" r:id="rId68"/>
    <p:sldId id="288" r:id="rId69"/>
    <p:sldId id="365" r:id="rId70"/>
    <p:sldId id="291" r:id="rId71"/>
    <p:sldId id="366" r:id="rId72"/>
    <p:sldId id="298" r:id="rId73"/>
    <p:sldId id="367" r:id="rId74"/>
    <p:sldId id="296" r:id="rId75"/>
    <p:sldId id="368" r:id="rId76"/>
    <p:sldId id="295" r:id="rId77"/>
    <p:sldId id="369" r:id="rId78"/>
    <p:sldId id="294" r:id="rId79"/>
    <p:sldId id="370" r:id="rId80"/>
    <p:sldId id="293" r:id="rId81"/>
    <p:sldId id="371" r:id="rId82"/>
    <p:sldId id="292" r:id="rId83"/>
    <p:sldId id="372" r:id="rId84"/>
    <p:sldId id="299" r:id="rId85"/>
    <p:sldId id="373" r:id="rId86"/>
    <p:sldId id="307" r:id="rId87"/>
    <p:sldId id="374" r:id="rId88"/>
    <p:sldId id="306" r:id="rId89"/>
    <p:sldId id="375" r:id="rId90"/>
    <p:sldId id="305" r:id="rId91"/>
    <p:sldId id="376" r:id="rId92"/>
    <p:sldId id="304" r:id="rId93"/>
    <p:sldId id="377" r:id="rId94"/>
    <p:sldId id="303" r:id="rId95"/>
    <p:sldId id="378" r:id="rId96"/>
    <p:sldId id="302" r:id="rId97"/>
    <p:sldId id="379" r:id="rId98"/>
    <p:sldId id="301" r:id="rId99"/>
    <p:sldId id="380" r:id="rId100"/>
    <p:sldId id="300" r:id="rId101"/>
    <p:sldId id="381" r:id="rId102"/>
    <p:sldId id="311" r:id="rId103"/>
    <p:sldId id="382" r:id="rId104"/>
    <p:sldId id="310" r:id="rId105"/>
    <p:sldId id="383" r:id="rId106"/>
    <p:sldId id="312" r:id="rId107"/>
    <p:sldId id="384" r:id="rId108"/>
    <p:sldId id="315" r:id="rId109"/>
    <p:sldId id="385" r:id="rId110"/>
    <p:sldId id="314" r:id="rId111"/>
    <p:sldId id="386" r:id="rId112"/>
    <p:sldId id="313" r:id="rId113"/>
    <p:sldId id="387" r:id="rId114"/>
    <p:sldId id="319" r:id="rId115"/>
    <p:sldId id="388" r:id="rId116"/>
    <p:sldId id="318" r:id="rId117"/>
    <p:sldId id="389" r:id="rId118"/>
    <p:sldId id="317" r:id="rId119"/>
    <p:sldId id="390" r:id="rId120"/>
    <p:sldId id="316" r:id="rId121"/>
    <p:sldId id="391" r:id="rId122"/>
    <p:sldId id="322" r:id="rId123"/>
    <p:sldId id="392" r:id="rId124"/>
    <p:sldId id="321" r:id="rId125"/>
    <p:sldId id="393" r:id="rId126"/>
    <p:sldId id="331" r:id="rId127"/>
    <p:sldId id="394" r:id="rId128"/>
    <p:sldId id="320" r:id="rId129"/>
    <p:sldId id="395" r:id="rId130"/>
    <p:sldId id="323" r:id="rId131"/>
    <p:sldId id="396" r:id="rId132"/>
    <p:sldId id="324" r:id="rId133"/>
    <p:sldId id="397" r:id="rId134"/>
    <p:sldId id="325" r:id="rId135"/>
    <p:sldId id="398" r:id="rId136"/>
    <p:sldId id="326" r:id="rId137"/>
    <p:sldId id="399" r:id="rId138"/>
    <p:sldId id="327" r:id="rId139"/>
    <p:sldId id="400" r:id="rId140"/>
    <p:sldId id="330" r:id="rId141"/>
    <p:sldId id="401" r:id="rId142"/>
    <p:sldId id="329" r:id="rId143"/>
    <p:sldId id="402" r:id="rId144"/>
    <p:sldId id="328" r:id="rId145"/>
    <p:sldId id="403" r:id="rId146"/>
    <p:sldId id="309" r:id="rId147"/>
    <p:sldId id="404" r:id="rId148"/>
    <p:sldId id="308" r:id="rId149"/>
    <p:sldId id="405" r:id="rId150"/>
    <p:sldId id="406" r:id="rId151"/>
    <p:sldId id="411" r:id="rId152"/>
    <p:sldId id="407" r:id="rId153"/>
    <p:sldId id="412" r:id="rId154"/>
    <p:sldId id="408" r:id="rId155"/>
    <p:sldId id="413" r:id="rId156"/>
    <p:sldId id="409" r:id="rId157"/>
    <p:sldId id="414" r:id="rId158"/>
    <p:sldId id="410" r:id="rId159"/>
    <p:sldId id="415" r:id="rId1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5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019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024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062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32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99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555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3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8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3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510F0-E13A-44F7-8D46-AA54395C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48" y="177847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Put in presentation mode and begin to recall and memorize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224207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Represents total </a:t>
            </a:r>
            <a:r>
              <a:rPr lang="en-US" dirty="0" err="1"/>
              <a:t>amt</a:t>
            </a:r>
            <a:r>
              <a:rPr lang="en-US" dirty="0"/>
              <a:t> payable per point</a:t>
            </a:r>
          </a:p>
        </p:txBody>
      </p:sp>
    </p:spTree>
    <p:extLst>
      <p:ext uri="{BB962C8B-B14F-4D97-AF65-F5344CB8AC3E}">
        <p14:creationId xmlns:p14="http://schemas.microsoft.com/office/powerpoint/2010/main" val="32339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Owner maintains all rights</a:t>
            </a:r>
          </a:p>
        </p:txBody>
      </p:sp>
    </p:spTree>
    <p:extLst>
      <p:ext uri="{BB962C8B-B14F-4D97-AF65-F5344CB8AC3E}">
        <p14:creationId xmlns:p14="http://schemas.microsoft.com/office/powerpoint/2010/main" val="15209615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Owner maintains all rights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revocable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47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Employee Taxed on benefit</a:t>
            </a:r>
          </a:p>
        </p:txBody>
      </p:sp>
    </p:spTree>
    <p:extLst>
      <p:ext uri="{BB962C8B-B14F-4D97-AF65-F5344CB8AC3E}">
        <p14:creationId xmlns:p14="http://schemas.microsoft.com/office/powerpoint/2010/main" val="25079134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Employee Taxed on benefit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employer provided group disability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98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 any dr. on list </a:t>
            </a:r>
          </a:p>
        </p:txBody>
      </p:sp>
    </p:spTree>
    <p:extLst>
      <p:ext uri="{BB962C8B-B14F-4D97-AF65-F5344CB8AC3E}">
        <p14:creationId xmlns:p14="http://schemas.microsoft.com/office/powerpoint/2010/main" val="225940817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See any dr. on list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ppo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969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Legal action</a:t>
            </a:r>
          </a:p>
        </p:txBody>
      </p:sp>
    </p:spTree>
    <p:extLst>
      <p:ext uri="{BB962C8B-B14F-4D97-AF65-F5344CB8AC3E}">
        <p14:creationId xmlns:p14="http://schemas.microsoft.com/office/powerpoint/2010/main" val="29022125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Legal action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wait 60 days no later than 3 years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6756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63438" y="675191"/>
            <a:ext cx="10732341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Prevents insurer from adding outside documents</a:t>
            </a:r>
          </a:p>
        </p:txBody>
      </p:sp>
    </p:spTree>
    <p:extLst>
      <p:ext uri="{BB962C8B-B14F-4D97-AF65-F5344CB8AC3E}">
        <p14:creationId xmlns:p14="http://schemas.microsoft.com/office/powerpoint/2010/main" val="21917275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90317" y="992195"/>
            <a:ext cx="10746425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Prevents insurer from adding outside documents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entire contract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84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Represents total </a:t>
            </a:r>
            <a:r>
              <a:rPr lang="en-US" dirty="0" err="1"/>
              <a:t>amt</a:t>
            </a:r>
            <a:r>
              <a:rPr lang="en-US" dirty="0"/>
              <a:t> payable per point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conversion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50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owner gives up some of their rights</a:t>
            </a:r>
          </a:p>
        </p:txBody>
      </p:sp>
    </p:spTree>
    <p:extLst>
      <p:ext uri="{BB962C8B-B14F-4D97-AF65-F5344CB8AC3E}">
        <p14:creationId xmlns:p14="http://schemas.microsoft.com/office/powerpoint/2010/main" val="371951910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owner gives up some of their rights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irrevocable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452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 payments can be assigned</a:t>
            </a:r>
          </a:p>
        </p:txBody>
      </p:sp>
    </p:spTree>
    <p:extLst>
      <p:ext uri="{BB962C8B-B14F-4D97-AF65-F5344CB8AC3E}">
        <p14:creationId xmlns:p14="http://schemas.microsoft.com/office/powerpoint/2010/main" val="18432447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 payments can be assigned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payment of claims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4345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67384" y="673576"/>
            <a:ext cx="10786118" cy="2766528"/>
          </a:xfrm>
        </p:spPr>
        <p:txBody>
          <a:bodyPr>
            <a:normAutofit/>
          </a:bodyPr>
          <a:lstStyle/>
          <a:p>
            <a:r>
              <a:rPr lang="en-US" sz="7200" dirty="0" err="1"/>
              <a:t>Indiv</a:t>
            </a:r>
            <a:r>
              <a:rPr lang="en-US" sz="7200" dirty="0"/>
              <a:t> plan w/o proof ins</a:t>
            </a:r>
          </a:p>
        </p:txBody>
      </p:sp>
    </p:spTree>
    <p:extLst>
      <p:ext uri="{BB962C8B-B14F-4D97-AF65-F5344CB8AC3E}">
        <p14:creationId xmlns:p14="http://schemas.microsoft.com/office/powerpoint/2010/main" val="19039843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Indiv</a:t>
            </a:r>
            <a:r>
              <a:rPr lang="en-US" dirty="0"/>
              <a:t> plan w/o proof ins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conversion </a:t>
            </a:r>
            <a:r>
              <a:rPr lang="en-US" sz="4000" dirty="0" err="1">
                <a:solidFill>
                  <a:srgbClr val="92D050"/>
                </a:solidFill>
              </a:rPr>
              <a:t>priviledge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1413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cover </a:t>
            </a:r>
            <a:r>
              <a:rPr lang="en-US" dirty="0" err="1"/>
              <a:t>emerg</a:t>
            </a:r>
            <a:r>
              <a:rPr lang="en-US" dirty="0"/>
              <a:t> care in/out service area</a:t>
            </a:r>
          </a:p>
        </p:txBody>
      </p:sp>
    </p:spTree>
    <p:extLst>
      <p:ext uri="{BB962C8B-B14F-4D97-AF65-F5344CB8AC3E}">
        <p14:creationId xmlns:p14="http://schemas.microsoft.com/office/powerpoint/2010/main" val="8575594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cover </a:t>
            </a:r>
            <a:r>
              <a:rPr lang="en-US" dirty="0" err="1"/>
              <a:t>emerg</a:t>
            </a:r>
            <a:r>
              <a:rPr lang="en-US" dirty="0"/>
              <a:t> care in/out service area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hmo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08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20% co-ins</a:t>
            </a:r>
          </a:p>
        </p:txBody>
      </p:sp>
    </p:spTree>
    <p:extLst>
      <p:ext uri="{BB962C8B-B14F-4D97-AF65-F5344CB8AC3E}">
        <p14:creationId xmlns:p14="http://schemas.microsoft.com/office/powerpoint/2010/main" val="9371787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20% co-ins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part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07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Guaranteed renewable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32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to be paid monthly</a:t>
            </a:r>
          </a:p>
        </p:txBody>
      </p:sp>
    </p:spTree>
    <p:extLst>
      <p:ext uri="{BB962C8B-B14F-4D97-AF65-F5344CB8AC3E}">
        <p14:creationId xmlns:p14="http://schemas.microsoft.com/office/powerpoint/2010/main" val="135034048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to be paid monthly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disability benefits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159785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Issued to group participants </a:t>
            </a:r>
          </a:p>
        </p:txBody>
      </p:sp>
    </p:spTree>
    <p:extLst>
      <p:ext uri="{BB962C8B-B14F-4D97-AF65-F5344CB8AC3E}">
        <p14:creationId xmlns:p14="http://schemas.microsoft.com/office/powerpoint/2010/main" val="32530428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Issued to group participants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certificates of insurance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34882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contains core benefits</a:t>
            </a:r>
          </a:p>
        </p:txBody>
      </p:sp>
    </p:spTree>
    <p:extLst>
      <p:ext uri="{BB962C8B-B14F-4D97-AF65-F5344CB8AC3E}">
        <p14:creationId xmlns:p14="http://schemas.microsoft.com/office/powerpoint/2010/main" val="19626993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contains core benefits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all of the med sup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15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before benefits will be paid</a:t>
            </a:r>
          </a:p>
        </p:txBody>
      </p:sp>
    </p:spTree>
    <p:extLst>
      <p:ext uri="{BB962C8B-B14F-4D97-AF65-F5344CB8AC3E}">
        <p14:creationId xmlns:p14="http://schemas.microsoft.com/office/powerpoint/2010/main" val="36350032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before benefits will be paid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elimination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01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covers off job only</a:t>
            </a:r>
          </a:p>
        </p:txBody>
      </p:sp>
    </p:spTree>
    <p:extLst>
      <p:ext uri="{BB962C8B-B14F-4D97-AF65-F5344CB8AC3E}">
        <p14:creationId xmlns:p14="http://schemas.microsoft.com/office/powerpoint/2010/main" val="40639158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covers off job only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non-occupational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4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Guaranteed renewable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med sup and LTC policies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006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apply within 60 days</a:t>
            </a:r>
          </a:p>
        </p:txBody>
      </p:sp>
    </p:spTree>
    <p:extLst>
      <p:ext uri="{BB962C8B-B14F-4D97-AF65-F5344CB8AC3E}">
        <p14:creationId xmlns:p14="http://schemas.microsoft.com/office/powerpoint/2010/main" val="41217449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apply within 60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cobra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92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75%</a:t>
            </a:r>
          </a:p>
        </p:txBody>
      </p:sp>
    </p:spTree>
    <p:extLst>
      <p:ext uri="{BB962C8B-B14F-4D97-AF65-F5344CB8AC3E}">
        <p14:creationId xmlns:p14="http://schemas.microsoft.com/office/powerpoint/2010/main" val="7734899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75%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contributory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5571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ss</a:t>
            </a:r>
            <a:r>
              <a:rPr lang="en-US" dirty="0"/>
              <a:t> dis waiting period</a:t>
            </a:r>
          </a:p>
        </p:txBody>
      </p:sp>
    </p:spTree>
    <p:extLst>
      <p:ext uri="{BB962C8B-B14F-4D97-AF65-F5344CB8AC3E}">
        <p14:creationId xmlns:p14="http://schemas.microsoft.com/office/powerpoint/2010/main" val="16222247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ss</a:t>
            </a:r>
            <a:r>
              <a:rPr lang="en-US" dirty="0"/>
              <a:t> dis waiting period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5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791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overseas travel or residence</a:t>
            </a:r>
          </a:p>
        </p:txBody>
      </p:sp>
    </p:spTree>
    <p:extLst>
      <p:ext uri="{BB962C8B-B14F-4D97-AF65-F5344CB8AC3E}">
        <p14:creationId xmlns:p14="http://schemas.microsoft.com/office/powerpoint/2010/main" val="144651392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overseas travel or residence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excluded from health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133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closed panel</a:t>
            </a:r>
          </a:p>
        </p:txBody>
      </p:sp>
    </p:spTree>
    <p:extLst>
      <p:ext uri="{BB962C8B-B14F-4D97-AF65-F5344CB8AC3E}">
        <p14:creationId xmlns:p14="http://schemas.microsoft.com/office/powerpoint/2010/main" val="254665487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closed panel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treat members of network – </a:t>
            </a:r>
            <a:r>
              <a:rPr lang="en-US" sz="4000" dirty="0" err="1">
                <a:solidFill>
                  <a:srgbClr val="92D050"/>
                </a:solidFill>
              </a:rPr>
              <a:t>dr</a:t>
            </a:r>
            <a:r>
              <a:rPr lang="en-US" sz="4000" dirty="0">
                <a:solidFill>
                  <a:srgbClr val="92D050"/>
                </a:solidFill>
              </a:rPr>
              <a:t> is 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tax free unless exceed cost of care</a:t>
            </a:r>
          </a:p>
        </p:txBody>
      </p:sp>
    </p:spTree>
    <p:extLst>
      <p:ext uri="{BB962C8B-B14F-4D97-AF65-F5344CB8AC3E}">
        <p14:creationId xmlns:p14="http://schemas.microsoft.com/office/powerpoint/2010/main" val="414217209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primary care physician</a:t>
            </a:r>
          </a:p>
        </p:txBody>
      </p:sp>
    </p:spTree>
    <p:extLst>
      <p:ext uri="{BB962C8B-B14F-4D97-AF65-F5344CB8AC3E}">
        <p14:creationId xmlns:p14="http://schemas.microsoft.com/office/powerpoint/2010/main" val="179917270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primary care physician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gatekeeper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7000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63 days</a:t>
            </a:r>
          </a:p>
        </p:txBody>
      </p:sp>
    </p:spTree>
    <p:extLst>
      <p:ext uri="{BB962C8B-B14F-4D97-AF65-F5344CB8AC3E}">
        <p14:creationId xmlns:p14="http://schemas.microsoft.com/office/powerpoint/2010/main" val="7694746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63 days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hipaa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945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guaranteed issue</a:t>
            </a:r>
          </a:p>
        </p:txBody>
      </p:sp>
    </p:spTree>
    <p:extLst>
      <p:ext uri="{BB962C8B-B14F-4D97-AF65-F5344CB8AC3E}">
        <p14:creationId xmlns:p14="http://schemas.microsoft.com/office/powerpoint/2010/main" val="128405139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guaranteed issue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med sup – enrolled in part a &amp;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8847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up for a loss of earnings</a:t>
            </a:r>
          </a:p>
        </p:txBody>
      </p:sp>
    </p:spTree>
    <p:extLst>
      <p:ext uri="{BB962C8B-B14F-4D97-AF65-F5344CB8AC3E}">
        <p14:creationId xmlns:p14="http://schemas.microsoft.com/office/powerpoint/2010/main" val="74569230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up for a loss of earnings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residual disability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667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Insurer to collect from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</p:txBody>
      </p:sp>
    </p:spTree>
    <p:extLst>
      <p:ext uri="{BB962C8B-B14F-4D97-AF65-F5344CB8AC3E}">
        <p14:creationId xmlns:p14="http://schemas.microsoft.com/office/powerpoint/2010/main" val="88321615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Insurer to collect from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subrogation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6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 tax free unless exceed cost of care</a:t>
            </a:r>
            <a:br>
              <a:rPr lang="en-US" dirty="0"/>
            </a:br>
            <a:r>
              <a:rPr lang="en-US" sz="4000" dirty="0" err="1">
                <a:solidFill>
                  <a:srgbClr val="00B050"/>
                </a:solidFill>
              </a:rPr>
              <a:t>ltc</a:t>
            </a:r>
            <a:r>
              <a:rPr lang="en-US" sz="4000" dirty="0">
                <a:solidFill>
                  <a:srgbClr val="00B050"/>
                </a:solidFill>
              </a:rPr>
              <a:t>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4843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 days</a:t>
            </a:r>
          </a:p>
        </p:txBody>
      </p:sp>
    </p:spTree>
    <p:extLst>
      <p:ext uri="{BB962C8B-B14F-4D97-AF65-F5344CB8AC3E}">
        <p14:creationId xmlns:p14="http://schemas.microsoft.com/office/powerpoint/2010/main" val="16720572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 days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hosp</a:t>
            </a:r>
            <a:r>
              <a:rPr lang="en-US" sz="4000" dirty="0">
                <a:solidFill>
                  <a:srgbClr val="92D050"/>
                </a:solidFill>
              </a:rPr>
              <a:t> before entering skilled nursing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55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Death, divorce, legal separation</a:t>
            </a:r>
          </a:p>
        </p:txBody>
      </p:sp>
    </p:spTree>
    <p:extLst>
      <p:ext uri="{BB962C8B-B14F-4D97-AF65-F5344CB8AC3E}">
        <p14:creationId xmlns:p14="http://schemas.microsoft.com/office/powerpoint/2010/main" val="140605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Death, divorce, legal separation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36 months cobra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1467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Hmo,ppo</a:t>
            </a:r>
            <a:r>
              <a:rPr lang="en-US" dirty="0"/>
              <a:t> &amp; </a:t>
            </a:r>
            <a:r>
              <a:rPr lang="en-US" dirty="0" err="1"/>
              <a:t>pos</a:t>
            </a:r>
            <a:r>
              <a:rPr lang="en-US" dirty="0"/>
              <a:t> plans</a:t>
            </a:r>
          </a:p>
        </p:txBody>
      </p:sp>
    </p:spTree>
    <p:extLst>
      <p:ext uri="{BB962C8B-B14F-4D97-AF65-F5344CB8AC3E}">
        <p14:creationId xmlns:p14="http://schemas.microsoft.com/office/powerpoint/2010/main" val="215728829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Hmo,ppo&amp;pos</a:t>
            </a:r>
            <a:r>
              <a:rPr lang="en-US" dirty="0"/>
              <a:t> plans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managed care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5068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Funds don’t carry over</a:t>
            </a:r>
          </a:p>
        </p:txBody>
      </p:sp>
    </p:spTree>
    <p:extLst>
      <p:ext uri="{BB962C8B-B14F-4D97-AF65-F5344CB8AC3E}">
        <p14:creationId xmlns:p14="http://schemas.microsoft.com/office/powerpoint/2010/main" val="1345614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Funds don’t carry over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fsa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9391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Must be enrolled in Part </a:t>
            </a:r>
            <a:r>
              <a:rPr lang="en-US" dirty="0" err="1"/>
              <a:t>a&amp;b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682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be enrolled in part </a:t>
            </a:r>
            <a:r>
              <a:rPr lang="en-US" dirty="0" err="1"/>
              <a:t>a&amp;b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part c – </a:t>
            </a:r>
            <a:r>
              <a:rPr lang="en-US" sz="4000" dirty="0" err="1">
                <a:solidFill>
                  <a:srgbClr val="92D050"/>
                </a:solidFill>
              </a:rPr>
              <a:t>medicare</a:t>
            </a:r>
            <a:r>
              <a:rPr lang="en-US" sz="4000" dirty="0">
                <a:solidFill>
                  <a:srgbClr val="92D050"/>
                </a:solidFill>
              </a:rPr>
              <a:t>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0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 geo areas</a:t>
            </a:r>
          </a:p>
        </p:txBody>
      </p:sp>
    </p:spTree>
    <p:extLst>
      <p:ext uri="{BB962C8B-B14F-4D97-AF65-F5344CB8AC3E}">
        <p14:creationId xmlns:p14="http://schemas.microsoft.com/office/powerpoint/2010/main" val="169762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geo areas</a:t>
            </a:r>
            <a:br>
              <a:rPr lang="en-US" dirty="0"/>
            </a:br>
            <a:r>
              <a:rPr lang="en-US" sz="4000" dirty="0" err="1">
                <a:solidFill>
                  <a:srgbClr val="00B050"/>
                </a:solidFill>
              </a:rPr>
              <a:t>hmo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hospital expense policy</a:t>
            </a:r>
          </a:p>
        </p:txBody>
      </p:sp>
    </p:spTree>
    <p:extLst>
      <p:ext uri="{BB962C8B-B14F-4D97-AF65-F5344CB8AC3E}">
        <p14:creationId xmlns:p14="http://schemas.microsoft.com/office/powerpoint/2010/main" val="508210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hospital expense policy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hospital indemnity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Dollar Coverage</a:t>
            </a:r>
          </a:p>
        </p:txBody>
      </p:sp>
    </p:spTree>
    <p:extLst>
      <p:ext uri="{BB962C8B-B14F-4D97-AF65-F5344CB8AC3E}">
        <p14:creationId xmlns:p14="http://schemas.microsoft.com/office/powerpoint/2010/main" val="372610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Outside </a:t>
            </a:r>
            <a:r>
              <a:rPr lang="en-US" dirty="0" err="1"/>
              <a:t>pos</a:t>
            </a:r>
            <a:r>
              <a:rPr lang="en-US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2479875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Outside </a:t>
            </a:r>
            <a:r>
              <a:rPr lang="en-US" dirty="0" err="1"/>
              <a:t>pos</a:t>
            </a:r>
            <a:r>
              <a:rPr lang="en-US" dirty="0"/>
              <a:t> network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pay more and dr. gets paid fee for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Co-insurance &amp; deductible</a:t>
            </a:r>
          </a:p>
        </p:txBody>
      </p:sp>
    </p:spTree>
    <p:extLst>
      <p:ext uri="{BB962C8B-B14F-4D97-AF65-F5344CB8AC3E}">
        <p14:creationId xmlns:p14="http://schemas.microsoft.com/office/powerpoint/2010/main" val="1961162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Co-insurance &amp; deductible</a:t>
            </a:r>
            <a:br>
              <a:rPr lang="en-US" dirty="0"/>
            </a:br>
            <a:r>
              <a:rPr lang="en-US" sz="4000" dirty="0" err="1">
                <a:solidFill>
                  <a:srgbClr val="00B050"/>
                </a:solidFill>
              </a:rPr>
              <a:t>ppo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10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 day probationary period</a:t>
            </a:r>
          </a:p>
        </p:txBody>
      </p:sp>
    </p:spTree>
    <p:extLst>
      <p:ext uri="{BB962C8B-B14F-4D97-AF65-F5344CB8AC3E}">
        <p14:creationId xmlns:p14="http://schemas.microsoft.com/office/powerpoint/2010/main" val="18223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day probationary period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reinstatement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16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Unlimited coverage</a:t>
            </a:r>
          </a:p>
        </p:txBody>
      </p:sp>
    </p:spTree>
    <p:extLst>
      <p:ext uri="{BB962C8B-B14F-4D97-AF65-F5344CB8AC3E}">
        <p14:creationId xmlns:p14="http://schemas.microsoft.com/office/powerpoint/2010/main" val="787099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Unlimited coverage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major medical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3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 or more employees</a:t>
            </a:r>
          </a:p>
        </p:txBody>
      </p:sp>
    </p:spTree>
    <p:extLst>
      <p:ext uri="{BB962C8B-B14F-4D97-AF65-F5344CB8AC3E}">
        <p14:creationId xmlns:p14="http://schemas.microsoft.com/office/powerpoint/2010/main" val="1372729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 or more employees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cobra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 rot="21420000">
            <a:off x="1043601" y="815056"/>
            <a:ext cx="9755187" cy="276652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Dollar Coverage</a:t>
            </a:r>
          </a:p>
          <a:p>
            <a:r>
              <a:rPr lang="en-US" sz="4000" dirty="0">
                <a:solidFill>
                  <a:srgbClr val="00B050"/>
                </a:solidFill>
              </a:rPr>
              <a:t>No deductible</a:t>
            </a:r>
          </a:p>
        </p:txBody>
      </p:sp>
    </p:spTree>
    <p:extLst>
      <p:ext uri="{BB962C8B-B14F-4D97-AF65-F5344CB8AC3E}">
        <p14:creationId xmlns:p14="http://schemas.microsoft.com/office/powerpoint/2010/main" val="71737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</a:t>
            </a:r>
          </a:p>
        </p:txBody>
      </p:sp>
    </p:spTree>
    <p:extLst>
      <p:ext uri="{BB962C8B-B14F-4D97-AF65-F5344CB8AC3E}">
        <p14:creationId xmlns:p14="http://schemas.microsoft.com/office/powerpoint/2010/main" val="4270390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weekly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most expensive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9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Can’t cancel or raise rates</a:t>
            </a:r>
          </a:p>
        </p:txBody>
      </p:sp>
    </p:spTree>
    <p:extLst>
      <p:ext uri="{BB962C8B-B14F-4D97-AF65-F5344CB8AC3E}">
        <p14:creationId xmlns:p14="http://schemas.microsoft.com/office/powerpoint/2010/main" val="217447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Can’t cancel or raise rates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non cancellable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30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 days</a:t>
            </a:r>
          </a:p>
        </p:txBody>
      </p:sp>
    </p:spTree>
    <p:extLst>
      <p:ext uri="{BB962C8B-B14F-4D97-AF65-F5344CB8AC3E}">
        <p14:creationId xmlns:p14="http://schemas.microsoft.com/office/powerpoint/2010/main" val="4147757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claim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32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Relative value approach</a:t>
            </a:r>
          </a:p>
        </p:txBody>
      </p:sp>
    </p:spTree>
    <p:extLst>
      <p:ext uri="{BB962C8B-B14F-4D97-AF65-F5344CB8AC3E}">
        <p14:creationId xmlns:p14="http://schemas.microsoft.com/office/powerpoint/2010/main" val="75772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Relative value approach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surgical expense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1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subscriber</a:t>
            </a:r>
          </a:p>
        </p:txBody>
      </p:sp>
    </p:spTree>
    <p:extLst>
      <p:ext uri="{BB962C8B-B14F-4D97-AF65-F5344CB8AC3E}">
        <p14:creationId xmlns:p14="http://schemas.microsoft.com/office/powerpoint/2010/main" val="120182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subscriber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insured in an </a:t>
            </a:r>
            <a:r>
              <a:rPr lang="en-US" sz="4000" dirty="0" err="1">
                <a:solidFill>
                  <a:srgbClr val="92D050"/>
                </a:solidFill>
              </a:rPr>
              <a:t>hmo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Co-Payment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88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Capitated basis</a:t>
            </a:r>
          </a:p>
        </p:txBody>
      </p:sp>
    </p:spTree>
    <p:extLst>
      <p:ext uri="{BB962C8B-B14F-4D97-AF65-F5344CB8AC3E}">
        <p14:creationId xmlns:p14="http://schemas.microsoft.com/office/powerpoint/2010/main" val="695193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Capitated basis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doctors in an </a:t>
            </a:r>
            <a:r>
              <a:rPr lang="en-US" sz="4000" dirty="0" err="1">
                <a:solidFill>
                  <a:srgbClr val="92D050"/>
                </a:solidFill>
              </a:rPr>
              <a:t>hmo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95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Allows insurer to adjust benefits</a:t>
            </a:r>
          </a:p>
        </p:txBody>
      </p:sp>
    </p:spTree>
    <p:extLst>
      <p:ext uri="{BB962C8B-B14F-4D97-AF65-F5344CB8AC3E}">
        <p14:creationId xmlns:p14="http://schemas.microsoft.com/office/powerpoint/2010/main" val="2089318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Allows insurer to adjust benefits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mis</a:t>
            </a:r>
            <a:r>
              <a:rPr lang="en-US" sz="4000" dirty="0">
                <a:solidFill>
                  <a:srgbClr val="92D050"/>
                </a:solidFill>
              </a:rPr>
              <a:t>-statement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13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Cannot be rider to health policy</a:t>
            </a:r>
          </a:p>
        </p:txBody>
      </p:sp>
    </p:spTree>
    <p:extLst>
      <p:ext uri="{BB962C8B-B14F-4D97-AF65-F5344CB8AC3E}">
        <p14:creationId xmlns:p14="http://schemas.microsoft.com/office/powerpoint/2010/main" val="3756458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Cannot be rider to health policy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ltc</a:t>
            </a:r>
            <a:r>
              <a:rPr lang="en-US" sz="4000" dirty="0">
                <a:solidFill>
                  <a:srgbClr val="92D050"/>
                </a:solidFill>
              </a:rPr>
              <a:t>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91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Keep down cost of specialists</a:t>
            </a:r>
          </a:p>
        </p:txBody>
      </p:sp>
    </p:spTree>
    <p:extLst>
      <p:ext uri="{BB962C8B-B14F-4D97-AF65-F5344CB8AC3E}">
        <p14:creationId xmlns:p14="http://schemas.microsoft.com/office/powerpoint/2010/main" val="2557657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down cost of specialists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gatekeeper in </a:t>
            </a:r>
            <a:r>
              <a:rPr lang="en-US" sz="4000" dirty="0" err="1">
                <a:solidFill>
                  <a:srgbClr val="92D050"/>
                </a:solidFill>
              </a:rPr>
              <a:t>hmo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37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Material Misrepresentation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212872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 Misrepresentation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big lie, becomes a warranty, 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Co-Payment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HMO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16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of loss</a:t>
            </a:r>
          </a:p>
        </p:txBody>
      </p:sp>
    </p:spTree>
    <p:extLst>
      <p:ext uri="{BB962C8B-B14F-4D97-AF65-F5344CB8AC3E}">
        <p14:creationId xmlns:p14="http://schemas.microsoft.com/office/powerpoint/2010/main" val="2461914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of loss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90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90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Stay on group plan</a:t>
            </a:r>
          </a:p>
        </p:txBody>
      </p:sp>
    </p:spTree>
    <p:extLst>
      <p:ext uri="{BB962C8B-B14F-4D97-AF65-F5344CB8AC3E}">
        <p14:creationId xmlns:p14="http://schemas.microsoft.com/office/powerpoint/2010/main" val="3456874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Stay on group plan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cobra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28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 for service</a:t>
            </a:r>
          </a:p>
        </p:txBody>
      </p:sp>
    </p:spTree>
    <p:extLst>
      <p:ext uri="{BB962C8B-B14F-4D97-AF65-F5344CB8AC3E}">
        <p14:creationId xmlns:p14="http://schemas.microsoft.com/office/powerpoint/2010/main" val="2688696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 for service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ppo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66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Loss of 2 limbs</a:t>
            </a:r>
          </a:p>
        </p:txBody>
      </p:sp>
    </p:spTree>
    <p:extLst>
      <p:ext uri="{BB962C8B-B14F-4D97-AF65-F5344CB8AC3E}">
        <p14:creationId xmlns:p14="http://schemas.microsoft.com/office/powerpoint/2010/main" val="1362020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Loss of 2 limbs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principle sum of </a:t>
            </a:r>
            <a:r>
              <a:rPr lang="en-US" sz="4000" dirty="0" err="1">
                <a:solidFill>
                  <a:srgbClr val="92D050"/>
                </a:solidFill>
              </a:rPr>
              <a:t>ad&amp;d</a:t>
            </a:r>
            <a:r>
              <a:rPr lang="en-US" sz="4000" dirty="0">
                <a:solidFill>
                  <a:srgbClr val="92D050"/>
                </a:solidFill>
              </a:rPr>
              <a:t>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44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Monthly grace period</a:t>
            </a:r>
          </a:p>
        </p:txBody>
      </p:sp>
    </p:spTree>
    <p:extLst>
      <p:ext uri="{BB962C8B-B14F-4D97-AF65-F5344CB8AC3E}">
        <p14:creationId xmlns:p14="http://schemas.microsoft.com/office/powerpoint/2010/main" val="730283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Monthly grace period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10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of Pocket max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54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Fully Insured</a:t>
            </a:r>
          </a:p>
        </p:txBody>
      </p:sp>
    </p:spTree>
    <p:extLst>
      <p:ext uri="{BB962C8B-B14F-4D97-AF65-F5344CB8AC3E}">
        <p14:creationId xmlns:p14="http://schemas.microsoft.com/office/powerpoint/2010/main" val="924904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Fully Insured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40 quarters of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48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Claims must be honored</a:t>
            </a:r>
          </a:p>
        </p:txBody>
      </p:sp>
    </p:spTree>
    <p:extLst>
      <p:ext uri="{BB962C8B-B14F-4D97-AF65-F5344CB8AC3E}">
        <p14:creationId xmlns:p14="http://schemas.microsoft.com/office/powerpoint/2010/main" val="6353567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Claims must be honored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cancellable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54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 days</a:t>
            </a:r>
          </a:p>
        </p:txBody>
      </p:sp>
    </p:spTree>
    <p:extLst>
      <p:ext uri="{BB962C8B-B14F-4D97-AF65-F5344CB8AC3E}">
        <p14:creationId xmlns:p14="http://schemas.microsoft.com/office/powerpoint/2010/main" val="363480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skilled nursing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3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30 Days</a:t>
            </a:r>
          </a:p>
        </p:txBody>
      </p:sp>
    </p:spTree>
    <p:extLst>
      <p:ext uri="{BB962C8B-B14F-4D97-AF65-F5344CB8AC3E}">
        <p14:creationId xmlns:p14="http://schemas.microsoft.com/office/powerpoint/2010/main" val="29287510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30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free look med sup and </a:t>
            </a:r>
            <a:r>
              <a:rPr lang="en-US" sz="4000" dirty="0" err="1">
                <a:solidFill>
                  <a:srgbClr val="92D050"/>
                </a:solidFill>
              </a:rPr>
              <a:t>ltc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9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 time period for cobra</a:t>
            </a:r>
          </a:p>
        </p:txBody>
      </p:sp>
    </p:spTree>
    <p:extLst>
      <p:ext uri="{BB962C8B-B14F-4D97-AF65-F5344CB8AC3E}">
        <p14:creationId xmlns:p14="http://schemas.microsoft.com/office/powerpoint/2010/main" val="15527329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 time period for cobra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36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1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of pocket max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stop loss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52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a deductible</a:t>
            </a:r>
          </a:p>
        </p:txBody>
      </p:sp>
    </p:spTree>
    <p:extLst>
      <p:ext uri="{BB962C8B-B14F-4D97-AF65-F5344CB8AC3E}">
        <p14:creationId xmlns:p14="http://schemas.microsoft.com/office/powerpoint/2010/main" val="3861000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a deductible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not covered under med sup plan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614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Donut hole</a:t>
            </a:r>
          </a:p>
        </p:txBody>
      </p:sp>
    </p:spTree>
    <p:extLst>
      <p:ext uri="{BB962C8B-B14F-4D97-AF65-F5344CB8AC3E}">
        <p14:creationId xmlns:p14="http://schemas.microsoft.com/office/powerpoint/2010/main" val="3376905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Donut hole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part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363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Premium</a:t>
            </a:r>
          </a:p>
        </p:txBody>
      </p:sp>
    </p:spTree>
    <p:extLst>
      <p:ext uri="{BB962C8B-B14F-4D97-AF65-F5344CB8AC3E}">
        <p14:creationId xmlns:p14="http://schemas.microsoft.com/office/powerpoint/2010/main" val="2363105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Flexible Premium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universal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787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Answers on app and premium</a:t>
            </a:r>
          </a:p>
        </p:txBody>
      </p:sp>
    </p:spTree>
    <p:extLst>
      <p:ext uri="{BB962C8B-B14F-4D97-AF65-F5344CB8AC3E}">
        <p14:creationId xmlns:p14="http://schemas.microsoft.com/office/powerpoint/2010/main" val="24371984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Answers on app and premium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consideration for insured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683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 months of benefits</a:t>
            </a:r>
          </a:p>
        </p:txBody>
      </p:sp>
    </p:spTree>
    <p:extLst>
      <p:ext uri="{BB962C8B-B14F-4D97-AF65-F5344CB8AC3E}">
        <p14:creationId xmlns:p14="http://schemas.microsoft.com/office/powerpoint/2010/main" val="18632178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 months of benefits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ltc</a:t>
            </a:r>
            <a:r>
              <a:rPr lang="en-US" sz="4000" dirty="0">
                <a:solidFill>
                  <a:srgbClr val="92D050"/>
                </a:solidFill>
              </a:rPr>
              <a:t>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9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Dependent child age limit</a:t>
            </a:r>
          </a:p>
        </p:txBody>
      </p:sp>
    </p:spTree>
    <p:extLst>
      <p:ext uri="{BB962C8B-B14F-4D97-AF65-F5344CB8AC3E}">
        <p14:creationId xmlns:p14="http://schemas.microsoft.com/office/powerpoint/2010/main" val="11342200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= benefits</a:t>
            </a:r>
          </a:p>
        </p:txBody>
      </p:sp>
    </p:spTree>
    <p:extLst>
      <p:ext uri="{BB962C8B-B14F-4D97-AF65-F5344CB8AC3E}">
        <p14:creationId xmlns:p14="http://schemas.microsoft.com/office/powerpoint/2010/main" val="38002476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= benefits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hmo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6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Contest fraudulent misstatements at any time</a:t>
            </a:r>
          </a:p>
        </p:txBody>
      </p:sp>
    </p:spTree>
    <p:extLst>
      <p:ext uri="{BB962C8B-B14F-4D97-AF65-F5344CB8AC3E}">
        <p14:creationId xmlns:p14="http://schemas.microsoft.com/office/powerpoint/2010/main" val="27584850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2811" y="1174384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Contest fraudulent misstatements at any time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time</a:t>
            </a:r>
            <a:r>
              <a:rPr lang="en-US" sz="4000" dirty="0">
                <a:solidFill>
                  <a:srgbClr val="92D050"/>
                </a:solidFill>
              </a:rPr>
              <a:t> limit on certain 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483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 days</a:t>
            </a:r>
          </a:p>
        </p:txBody>
      </p:sp>
    </p:spTree>
    <p:extLst>
      <p:ext uri="{BB962C8B-B14F-4D97-AF65-F5344CB8AC3E}">
        <p14:creationId xmlns:p14="http://schemas.microsoft.com/office/powerpoint/2010/main" val="16531568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 days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notice of claim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12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to cover all pre-existing after 6 </a:t>
            </a:r>
            <a:r>
              <a:rPr lang="en-US" dirty="0" err="1"/>
              <a:t>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244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Have to cover all pre-existing after 6 </a:t>
            </a:r>
            <a:r>
              <a:rPr lang="en-US" dirty="0" err="1"/>
              <a:t>mo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insurers selling med sups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616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 days of in patient </a:t>
            </a:r>
            <a:r>
              <a:rPr lang="en-US" dirty="0" err="1"/>
              <a:t>hosp</a:t>
            </a:r>
            <a:r>
              <a:rPr lang="en-US" dirty="0"/>
              <a:t> covered</a:t>
            </a:r>
          </a:p>
        </p:txBody>
      </p:sp>
    </p:spTree>
    <p:extLst>
      <p:ext uri="{BB962C8B-B14F-4D97-AF65-F5344CB8AC3E}">
        <p14:creationId xmlns:p14="http://schemas.microsoft.com/office/powerpoint/2010/main" val="157101978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24757" y="1233108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dirty="0"/>
              <a:t>Max days of in patient </a:t>
            </a:r>
            <a:r>
              <a:rPr lang="en-US" dirty="0" err="1"/>
              <a:t>hosp</a:t>
            </a:r>
            <a:r>
              <a:rPr lang="en-US" dirty="0"/>
              <a:t> covered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90 days</a:t>
            </a:r>
            <a:br>
              <a:rPr lang="en-US" sz="4000" dirty="0">
                <a:solidFill>
                  <a:srgbClr val="92D05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5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Dependent child age limit</a:t>
            </a:r>
            <a:br>
              <a:rPr lang="en-US" dirty="0"/>
            </a:br>
            <a:r>
              <a:rPr lang="en-US" sz="4000" dirty="0">
                <a:solidFill>
                  <a:srgbClr val="00B050"/>
                </a:solidFill>
              </a:rPr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920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 least 100 members</a:t>
            </a:r>
          </a:p>
        </p:txBody>
      </p:sp>
    </p:spTree>
    <p:extLst>
      <p:ext uri="{BB962C8B-B14F-4D97-AF65-F5344CB8AC3E}">
        <p14:creationId xmlns:p14="http://schemas.microsoft.com/office/powerpoint/2010/main" val="1136126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 least 100 members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668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patient hospital</a:t>
            </a:r>
          </a:p>
        </p:txBody>
      </p:sp>
    </p:spTree>
    <p:extLst>
      <p:ext uri="{BB962C8B-B14F-4D97-AF65-F5344CB8AC3E}">
        <p14:creationId xmlns:p14="http://schemas.microsoft.com/office/powerpoint/2010/main" val="2240767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 patient hospital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part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5496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20 days skilled nursing</a:t>
            </a:r>
          </a:p>
        </p:txBody>
      </p:sp>
    </p:spTree>
    <p:extLst>
      <p:ext uri="{BB962C8B-B14F-4D97-AF65-F5344CB8AC3E}">
        <p14:creationId xmlns:p14="http://schemas.microsoft.com/office/powerpoint/2010/main" val="30933881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20 days of skilled nursing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100% by </a:t>
            </a:r>
            <a:r>
              <a:rPr lang="en-US" sz="4000" dirty="0" err="1">
                <a:solidFill>
                  <a:srgbClr val="92D050"/>
                </a:solidFill>
              </a:rPr>
              <a:t>medicare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340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Provided by </a:t>
            </a:r>
            <a:r>
              <a:rPr lang="en-US" dirty="0" err="1"/>
              <a:t>hmo</a:t>
            </a:r>
            <a:r>
              <a:rPr lang="en-US" dirty="0"/>
              <a:t> and </a:t>
            </a:r>
            <a:r>
              <a:rPr lang="en-US" dirty="0" err="1"/>
              <a:t>ppo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7850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Provided by </a:t>
            </a:r>
            <a:r>
              <a:rPr lang="en-US" dirty="0" err="1"/>
              <a:t>hmo</a:t>
            </a:r>
            <a:r>
              <a:rPr lang="en-US" dirty="0"/>
              <a:t> and </a:t>
            </a:r>
            <a:r>
              <a:rPr lang="en-US" dirty="0" err="1"/>
              <a:t>ppo</a:t>
            </a:r>
            <a:br>
              <a:rPr lang="en-US" dirty="0"/>
            </a:br>
            <a:r>
              <a:rPr lang="en-US" sz="4000" dirty="0" err="1">
                <a:solidFill>
                  <a:srgbClr val="92D050"/>
                </a:solidFill>
              </a:rPr>
              <a:t>medicare</a:t>
            </a:r>
            <a:r>
              <a:rPr lang="en-US" sz="4000" dirty="0">
                <a:solidFill>
                  <a:srgbClr val="92D050"/>
                </a:solidFill>
              </a:rPr>
              <a:t>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35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enrolled in part a</a:t>
            </a:r>
          </a:p>
        </p:txBody>
      </p:sp>
    </p:spTree>
    <p:extLst>
      <p:ext uri="{BB962C8B-B14F-4D97-AF65-F5344CB8AC3E}">
        <p14:creationId xmlns:p14="http://schemas.microsoft.com/office/powerpoint/2010/main" val="15863767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enrolled in part a</a:t>
            </a:r>
            <a:br>
              <a:rPr lang="en-US" dirty="0"/>
            </a:br>
            <a:r>
              <a:rPr lang="en-US" sz="4000" dirty="0">
                <a:solidFill>
                  <a:srgbClr val="92D050"/>
                </a:solidFill>
              </a:rPr>
              <a:t>Part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8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1458</TotalTime>
  <Words>670</Words>
  <Application>Microsoft Office PowerPoint</Application>
  <PresentationFormat>Widescreen</PresentationFormat>
  <Paragraphs>162</Paragraphs>
  <Slides>159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159</vt:i4>
      </vt:variant>
    </vt:vector>
  </HeadingPairs>
  <TitlesOfParts>
    <vt:vector size="162" baseType="lpstr">
      <vt:lpstr>Arial</vt:lpstr>
      <vt:lpstr>Impact</vt:lpstr>
      <vt:lpstr>Main Event</vt:lpstr>
      <vt:lpstr>Put in presentation mode and begin to recall and memorize the following slides</vt:lpstr>
      <vt:lpstr>1st Dollar Coverage</vt:lpstr>
      <vt:lpstr>   </vt:lpstr>
      <vt:lpstr>Co-Payment </vt:lpstr>
      <vt:lpstr>Co-Payment HMO </vt:lpstr>
      <vt:lpstr>Out of Pocket max </vt:lpstr>
      <vt:lpstr>Out of pocket max stop loss limit</vt:lpstr>
      <vt:lpstr>Dependent child age limit</vt:lpstr>
      <vt:lpstr>Dependent child age limit 26</vt:lpstr>
      <vt:lpstr>Represents total amt payable per point</vt:lpstr>
      <vt:lpstr>Represents total amt payable per point conversion factor</vt:lpstr>
      <vt:lpstr>Guaranteed renewable </vt:lpstr>
      <vt:lpstr>Guaranteed renewable med sup and LTC policies </vt:lpstr>
      <vt:lpstr>Benefit tax free unless exceed cost of care</vt:lpstr>
      <vt:lpstr>Benefit tax free unless exceed cost of care ltc policy</vt:lpstr>
      <vt:lpstr>Specific geo areas</vt:lpstr>
      <vt:lpstr>Specific geo areas hmo</vt:lpstr>
      <vt:lpstr>Basic hospital expense policy</vt:lpstr>
      <vt:lpstr>Basic hospital expense policy hospital indemnity</vt:lpstr>
      <vt:lpstr>Outside pos network</vt:lpstr>
      <vt:lpstr>Outside pos network pay more and dr. gets paid fee for service</vt:lpstr>
      <vt:lpstr>Co-insurance &amp; deductible</vt:lpstr>
      <vt:lpstr>Co-insurance &amp; deductible ppo</vt:lpstr>
      <vt:lpstr>10 day probationary period</vt:lpstr>
      <vt:lpstr>10 day probationary period reinstatement</vt:lpstr>
      <vt:lpstr>Unlimited coverage</vt:lpstr>
      <vt:lpstr>Unlimited coverage major medical policies</vt:lpstr>
      <vt:lpstr>20 or more employees</vt:lpstr>
      <vt:lpstr>20 or more employees cobra</vt:lpstr>
      <vt:lpstr>weekly</vt:lpstr>
      <vt:lpstr>weekly most expensive mode</vt:lpstr>
      <vt:lpstr>Can’t cancel or raise rates</vt:lpstr>
      <vt:lpstr>Can’t cancel or raise rates non cancellable</vt:lpstr>
      <vt:lpstr>15 days</vt:lpstr>
      <vt:lpstr>15 days claim forms</vt:lpstr>
      <vt:lpstr>Relative value approach</vt:lpstr>
      <vt:lpstr>Relative value approach surgical expense policy</vt:lpstr>
      <vt:lpstr>subscriber</vt:lpstr>
      <vt:lpstr>subscriber insured in an hmo</vt:lpstr>
      <vt:lpstr>Capitated basis</vt:lpstr>
      <vt:lpstr>Capitated basis doctors in an hmo</vt:lpstr>
      <vt:lpstr>Allows insurer to adjust benefits</vt:lpstr>
      <vt:lpstr>Allows insurer to adjust benefits mis-statement of age</vt:lpstr>
      <vt:lpstr>Cannot be rider to health policy</vt:lpstr>
      <vt:lpstr>Cannot be rider to health policy ltc coverage</vt:lpstr>
      <vt:lpstr>Keep down cost of specialists</vt:lpstr>
      <vt:lpstr>Keep down cost of specialists gatekeeper in hmo</vt:lpstr>
      <vt:lpstr>Material Misrepresentation</vt:lpstr>
      <vt:lpstr>Material Misrepresentation big lie, becomes a warranty, fraud</vt:lpstr>
      <vt:lpstr>Proof of loss</vt:lpstr>
      <vt:lpstr>Proof of loss 90 days</vt:lpstr>
      <vt:lpstr>Stay on group plan</vt:lpstr>
      <vt:lpstr>Stay on group plan cobra</vt:lpstr>
      <vt:lpstr>Fee for service</vt:lpstr>
      <vt:lpstr>Fee for service ppo</vt:lpstr>
      <vt:lpstr>Loss of 2 limbs</vt:lpstr>
      <vt:lpstr>Loss of 2 limbs principle sum of ad&amp;d policy</vt:lpstr>
      <vt:lpstr>Monthly grace period</vt:lpstr>
      <vt:lpstr>Monthly grace period 10 days</vt:lpstr>
      <vt:lpstr>Fully Insured</vt:lpstr>
      <vt:lpstr>Fully Insured 40 quarters of coverage</vt:lpstr>
      <vt:lpstr>Claims must be honored</vt:lpstr>
      <vt:lpstr>Claims must be honored cancellable policy</vt:lpstr>
      <vt:lpstr>100 days</vt:lpstr>
      <vt:lpstr>100 days skilled nursing days</vt:lpstr>
      <vt:lpstr>30 Days</vt:lpstr>
      <vt:lpstr>30 Days free look med sup and ltc</vt:lpstr>
      <vt:lpstr>Max time period for cobra</vt:lpstr>
      <vt:lpstr>Max time period for cobra 36 months</vt:lpstr>
      <vt:lpstr>Part a deductible</vt:lpstr>
      <vt:lpstr>Part a deductible not covered under med sup plan a</vt:lpstr>
      <vt:lpstr>Donut hole</vt:lpstr>
      <vt:lpstr>Donut hole part d</vt:lpstr>
      <vt:lpstr>Flexible Premium</vt:lpstr>
      <vt:lpstr>Flexible Premium universal life</vt:lpstr>
      <vt:lpstr>Answers on app and premium</vt:lpstr>
      <vt:lpstr>Answers on app and premium consideration for insured</vt:lpstr>
      <vt:lpstr>12 months of benefits</vt:lpstr>
      <vt:lpstr>12 months of benefits ltc policies</vt:lpstr>
      <vt:lpstr>Service = benefits</vt:lpstr>
      <vt:lpstr>Service = benefits hmo</vt:lpstr>
      <vt:lpstr>Contest fraudulent misstatements at any time</vt:lpstr>
      <vt:lpstr>Contest fraudulent misstatements at any time time limit on certain defenses</vt:lpstr>
      <vt:lpstr>20 days</vt:lpstr>
      <vt:lpstr>20 days notice of claim</vt:lpstr>
      <vt:lpstr>Have to cover all pre-existing after 6 mo</vt:lpstr>
      <vt:lpstr>Have to cover all pre-existing after 6 mo insurers selling med sups</vt:lpstr>
      <vt:lpstr>Max days of in patient hosp covered</vt:lpstr>
      <vt:lpstr>Max days of in patient hosp covered 90 days </vt:lpstr>
      <vt:lpstr>At least 100 members</vt:lpstr>
      <vt:lpstr>At least 100 members association</vt:lpstr>
      <vt:lpstr>Out patient hospital</vt:lpstr>
      <vt:lpstr>Out patient hospital part b</vt:lpstr>
      <vt:lpstr>1st 20 days skilled nursing</vt:lpstr>
      <vt:lpstr>1st 20 days of skilled nursing 100% by medicare</vt:lpstr>
      <vt:lpstr>Provided by hmo and ppo</vt:lpstr>
      <vt:lpstr>Provided by hmo and ppo medicare advantage</vt:lpstr>
      <vt:lpstr>Be enrolled in part a</vt:lpstr>
      <vt:lpstr>Be enrolled in part a Part d</vt:lpstr>
      <vt:lpstr>Owner maintains all rights</vt:lpstr>
      <vt:lpstr>Owner maintains all rights revocable</vt:lpstr>
      <vt:lpstr>Employee Taxed on benefit</vt:lpstr>
      <vt:lpstr>Employee Taxed on benefit employer provided group disability</vt:lpstr>
      <vt:lpstr>See any dr. on list </vt:lpstr>
      <vt:lpstr>See any dr. on list ppo</vt:lpstr>
      <vt:lpstr>Legal action</vt:lpstr>
      <vt:lpstr>Legal action wait 60 days no later than 3 years </vt:lpstr>
      <vt:lpstr>Prevents insurer from adding outside documents</vt:lpstr>
      <vt:lpstr>Prevents insurer from adding outside documents entire contract </vt:lpstr>
      <vt:lpstr> owner gives up some of their rights</vt:lpstr>
      <vt:lpstr> owner gives up some of their rights irrevocable</vt:lpstr>
      <vt:lpstr>Claim payments can be assigned</vt:lpstr>
      <vt:lpstr>Claim payments can be assigned payment of claims </vt:lpstr>
      <vt:lpstr>Indiv plan w/o proof ins</vt:lpstr>
      <vt:lpstr>Indiv plan w/o proof ins conversion priviledge</vt:lpstr>
      <vt:lpstr> cover emerg care in/out service area</vt:lpstr>
      <vt:lpstr> cover emerg care in/out service area hmo</vt:lpstr>
      <vt:lpstr>20% co-ins</vt:lpstr>
      <vt:lpstr>20% co-ins part b</vt:lpstr>
      <vt:lpstr>Have to be paid monthly</vt:lpstr>
      <vt:lpstr>Have to be paid monthly disability benefits </vt:lpstr>
      <vt:lpstr>Issued to group participants </vt:lpstr>
      <vt:lpstr>Issued to group participants certificates of insurance </vt:lpstr>
      <vt:lpstr> contains core benefits</vt:lpstr>
      <vt:lpstr> contains core benefits all of the med sup plans</vt:lpstr>
      <vt:lpstr> before benefits will be paid</vt:lpstr>
      <vt:lpstr> before benefits will be paid elimination period</vt:lpstr>
      <vt:lpstr> covers off job only</vt:lpstr>
      <vt:lpstr> covers off job only non-occupational</vt:lpstr>
      <vt:lpstr> apply within 60 days</vt:lpstr>
      <vt:lpstr> apply within 60 days cobra</vt:lpstr>
      <vt:lpstr> 75%</vt:lpstr>
      <vt:lpstr> 75% contributory</vt:lpstr>
      <vt:lpstr> ss dis waiting period</vt:lpstr>
      <vt:lpstr> ss dis waiting period 5 months</vt:lpstr>
      <vt:lpstr> overseas travel or residence</vt:lpstr>
      <vt:lpstr> overseas travel or residence excluded from health policies</vt:lpstr>
      <vt:lpstr> closed panel</vt:lpstr>
      <vt:lpstr> closed panel treat members of network – dr is employee</vt:lpstr>
      <vt:lpstr> primary care physician</vt:lpstr>
      <vt:lpstr> primary care physician gatekeeper</vt:lpstr>
      <vt:lpstr> 63 days</vt:lpstr>
      <vt:lpstr> 63 days hipaa</vt:lpstr>
      <vt:lpstr> guaranteed issue</vt:lpstr>
      <vt:lpstr> guaranteed issue med sup – enrolled in part a &amp; b</vt:lpstr>
      <vt:lpstr>Make up for a loss of earnings</vt:lpstr>
      <vt:lpstr>Make up for a loss of earnings residual disability policy</vt:lpstr>
      <vt:lpstr>Insurer to collect from 3rd party</vt:lpstr>
      <vt:lpstr>Insurer to collect from 3rd party subrogation</vt:lpstr>
      <vt:lpstr>3 days</vt:lpstr>
      <vt:lpstr>3 days hosp before entering skilled nursing facility</vt:lpstr>
      <vt:lpstr>Death, divorce, legal separation</vt:lpstr>
      <vt:lpstr>Death, divorce, legal separation 36 months cobra</vt:lpstr>
      <vt:lpstr>Hmo,ppo &amp; pos plans</vt:lpstr>
      <vt:lpstr>Hmo,ppo&amp;pos plans managed care plans</vt:lpstr>
      <vt:lpstr>Funds don’t carry over</vt:lpstr>
      <vt:lpstr>Funds don’t carry over fsa</vt:lpstr>
      <vt:lpstr>Must be enrolled in Part a&amp;b</vt:lpstr>
      <vt:lpstr>Must be enrolled in part a&amp;b part c – medicare advantage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Selection</dc:title>
  <dc:creator>Tim Sampson</dc:creator>
  <cp:lastModifiedBy>John Patton</cp:lastModifiedBy>
  <cp:revision>31</cp:revision>
  <dcterms:created xsi:type="dcterms:W3CDTF">2015-07-19T13:22:49Z</dcterms:created>
  <dcterms:modified xsi:type="dcterms:W3CDTF">2019-04-07T17:43:53Z</dcterms:modified>
</cp:coreProperties>
</file>